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  <p:sldId id="258" r:id="rId3"/>
  </p:sldIdLst>
  <p:sldSz cx="13971588" cy="10799763"/>
  <p:notesSz cx="6858000" cy="9144000"/>
  <p:defaultTextStyle>
    <a:defPPr>
      <a:defRPr lang="en-US"/>
    </a:defPPr>
    <a:lvl1pPr marL="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1pPr>
    <a:lvl2pPr marL="59449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2pPr>
    <a:lvl3pPr marL="1188994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3pPr>
    <a:lvl4pPr marL="1783491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4pPr>
    <a:lvl5pPr marL="2377989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5pPr>
    <a:lvl6pPr marL="2972486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6pPr>
    <a:lvl7pPr marL="3566983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7pPr>
    <a:lvl8pPr marL="4161480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8pPr>
    <a:lvl9pPr marL="4755977" algn="l" defTabSz="1188994" rtl="0" eaLnBrk="1" latinLnBrk="0" hangingPunct="1">
      <a:defRPr sz="23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7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24" autoAdjust="0"/>
    <p:restoredTop sz="94660"/>
  </p:normalViewPr>
  <p:slideViewPr>
    <p:cSldViewPr snapToGrid="0">
      <p:cViewPr varScale="1">
        <p:scale>
          <a:sx n="75" d="100"/>
          <a:sy n="75" d="100"/>
        </p:scale>
        <p:origin x="-1928" y="-104"/>
      </p:cViewPr>
      <p:guideLst>
        <p:guide orient="horz" pos="3401"/>
        <p:guide pos="44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7869" y="1767462"/>
            <a:ext cx="11875850" cy="3759917"/>
          </a:xfrm>
        </p:spPr>
        <p:txBody>
          <a:bodyPr anchor="b"/>
          <a:lstStyle>
            <a:lvl1pPr algn="ctr"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6449" y="5672376"/>
            <a:ext cx="10478691" cy="2607442"/>
          </a:xfrm>
        </p:spPr>
        <p:txBody>
          <a:bodyPr/>
          <a:lstStyle>
            <a:lvl1pPr marL="0" indent="0" algn="ctr">
              <a:buNone/>
              <a:defRPr sz="3667"/>
            </a:lvl1pPr>
            <a:lvl2pPr marL="698602" indent="0" algn="ctr">
              <a:buNone/>
              <a:defRPr sz="3056"/>
            </a:lvl2pPr>
            <a:lvl3pPr marL="1397203" indent="0" algn="ctr">
              <a:buNone/>
              <a:defRPr sz="2750"/>
            </a:lvl3pPr>
            <a:lvl4pPr marL="2095805" indent="0" algn="ctr">
              <a:buNone/>
              <a:defRPr sz="2445"/>
            </a:lvl4pPr>
            <a:lvl5pPr marL="2794406" indent="0" algn="ctr">
              <a:buNone/>
              <a:defRPr sz="2445"/>
            </a:lvl5pPr>
            <a:lvl6pPr marL="3493008" indent="0" algn="ctr">
              <a:buNone/>
              <a:defRPr sz="2445"/>
            </a:lvl6pPr>
            <a:lvl7pPr marL="4191610" indent="0" algn="ctr">
              <a:buNone/>
              <a:defRPr sz="2445"/>
            </a:lvl7pPr>
            <a:lvl8pPr marL="4890211" indent="0" algn="ctr">
              <a:buNone/>
              <a:defRPr sz="2445"/>
            </a:lvl8pPr>
            <a:lvl9pPr marL="5588813" indent="0" algn="ctr">
              <a:buNone/>
              <a:defRPr sz="2445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20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98418" y="574987"/>
            <a:ext cx="3012624" cy="9152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548" y="574987"/>
            <a:ext cx="8863226" cy="9152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45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3270" y="2692444"/>
            <a:ext cx="12050495" cy="4492401"/>
          </a:xfrm>
        </p:spPr>
        <p:txBody>
          <a:bodyPr anchor="b"/>
          <a:lstStyle>
            <a:lvl1pPr>
              <a:defRPr sz="916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3270" y="7227345"/>
            <a:ext cx="12050495" cy="2362447"/>
          </a:xfrm>
        </p:spPr>
        <p:txBody>
          <a:bodyPr/>
          <a:lstStyle>
            <a:lvl1pPr marL="0" indent="0">
              <a:buNone/>
              <a:defRPr sz="3667">
                <a:solidFill>
                  <a:schemeClr val="tx1"/>
                </a:solidFill>
              </a:defRPr>
            </a:lvl1pPr>
            <a:lvl2pPr marL="698602" indent="0">
              <a:buNone/>
              <a:defRPr sz="3056">
                <a:solidFill>
                  <a:schemeClr val="tx1">
                    <a:tint val="75000"/>
                  </a:schemeClr>
                </a:solidFill>
              </a:defRPr>
            </a:lvl2pPr>
            <a:lvl3pPr marL="1397203" indent="0">
              <a:buNone/>
              <a:defRPr sz="2750">
                <a:solidFill>
                  <a:schemeClr val="tx1">
                    <a:tint val="75000"/>
                  </a:schemeClr>
                </a:solidFill>
              </a:defRPr>
            </a:lvl3pPr>
            <a:lvl4pPr marL="2095805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4pPr>
            <a:lvl5pPr marL="2794406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5pPr>
            <a:lvl6pPr marL="3493008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6pPr>
            <a:lvl7pPr marL="4191610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7pPr>
            <a:lvl8pPr marL="4890211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8pPr>
            <a:lvl9pPr marL="5588813" indent="0">
              <a:buNone/>
              <a:defRPr sz="24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547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73116" y="2874937"/>
            <a:ext cx="5937925" cy="68523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2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574990"/>
            <a:ext cx="12050495" cy="2087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368" y="2647443"/>
            <a:ext cx="5910636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2368" y="3944914"/>
            <a:ext cx="5910636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073117" y="2647443"/>
            <a:ext cx="5939745" cy="1297471"/>
          </a:xfrm>
        </p:spPr>
        <p:txBody>
          <a:bodyPr anchor="b"/>
          <a:lstStyle>
            <a:lvl1pPr marL="0" indent="0">
              <a:buNone/>
              <a:defRPr sz="3667" b="1"/>
            </a:lvl1pPr>
            <a:lvl2pPr marL="698602" indent="0">
              <a:buNone/>
              <a:defRPr sz="3056" b="1"/>
            </a:lvl2pPr>
            <a:lvl3pPr marL="1397203" indent="0">
              <a:buNone/>
              <a:defRPr sz="2750" b="1"/>
            </a:lvl3pPr>
            <a:lvl4pPr marL="2095805" indent="0">
              <a:buNone/>
              <a:defRPr sz="2445" b="1"/>
            </a:lvl4pPr>
            <a:lvl5pPr marL="2794406" indent="0">
              <a:buNone/>
              <a:defRPr sz="2445" b="1"/>
            </a:lvl5pPr>
            <a:lvl6pPr marL="3493008" indent="0">
              <a:buNone/>
              <a:defRPr sz="2445" b="1"/>
            </a:lvl6pPr>
            <a:lvl7pPr marL="4191610" indent="0">
              <a:buNone/>
              <a:defRPr sz="2445" b="1"/>
            </a:lvl7pPr>
            <a:lvl8pPr marL="4890211" indent="0">
              <a:buNone/>
              <a:defRPr sz="2445" b="1"/>
            </a:lvl8pPr>
            <a:lvl9pPr marL="5588813" indent="0">
              <a:buNone/>
              <a:defRPr sz="244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73117" y="3944914"/>
            <a:ext cx="5939745" cy="58023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2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1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91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9745" y="1554968"/>
            <a:ext cx="7073116" cy="7674832"/>
          </a:xfrm>
        </p:spPr>
        <p:txBody>
          <a:bodyPr/>
          <a:lstStyle>
            <a:lvl1pPr>
              <a:defRPr sz="4890"/>
            </a:lvl1pPr>
            <a:lvl2pPr>
              <a:defRPr sz="4278"/>
            </a:lvl2pPr>
            <a:lvl3pPr>
              <a:defRPr sz="3667"/>
            </a:lvl3pPr>
            <a:lvl4pPr>
              <a:defRPr sz="3056"/>
            </a:lvl4pPr>
            <a:lvl5pPr>
              <a:defRPr sz="3056"/>
            </a:lvl5pPr>
            <a:lvl6pPr>
              <a:defRPr sz="3056"/>
            </a:lvl6pPr>
            <a:lvl7pPr>
              <a:defRPr sz="3056"/>
            </a:lvl7pPr>
            <a:lvl8pPr>
              <a:defRPr sz="3056"/>
            </a:lvl8pPr>
            <a:lvl9pPr>
              <a:defRPr sz="305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9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366" y="719984"/>
            <a:ext cx="4506201" cy="2519945"/>
          </a:xfrm>
        </p:spPr>
        <p:txBody>
          <a:bodyPr anchor="b"/>
          <a:lstStyle>
            <a:lvl1pPr>
              <a:defRPr sz="489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39745" y="1554968"/>
            <a:ext cx="7073116" cy="7674832"/>
          </a:xfrm>
        </p:spPr>
        <p:txBody>
          <a:bodyPr anchor="t"/>
          <a:lstStyle>
            <a:lvl1pPr marL="0" indent="0">
              <a:buNone/>
              <a:defRPr sz="4890"/>
            </a:lvl1pPr>
            <a:lvl2pPr marL="698602" indent="0">
              <a:buNone/>
              <a:defRPr sz="4278"/>
            </a:lvl2pPr>
            <a:lvl3pPr marL="1397203" indent="0">
              <a:buNone/>
              <a:defRPr sz="3667"/>
            </a:lvl3pPr>
            <a:lvl4pPr marL="2095805" indent="0">
              <a:buNone/>
              <a:defRPr sz="3056"/>
            </a:lvl4pPr>
            <a:lvl5pPr marL="2794406" indent="0">
              <a:buNone/>
              <a:defRPr sz="3056"/>
            </a:lvl5pPr>
            <a:lvl6pPr marL="3493008" indent="0">
              <a:buNone/>
              <a:defRPr sz="3056"/>
            </a:lvl6pPr>
            <a:lvl7pPr marL="4191610" indent="0">
              <a:buNone/>
              <a:defRPr sz="3056"/>
            </a:lvl7pPr>
            <a:lvl8pPr marL="4890211" indent="0">
              <a:buNone/>
              <a:defRPr sz="3056"/>
            </a:lvl8pPr>
            <a:lvl9pPr marL="5588813" indent="0">
              <a:buNone/>
              <a:defRPr sz="30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2366" y="3239929"/>
            <a:ext cx="4506201" cy="6002369"/>
          </a:xfrm>
        </p:spPr>
        <p:txBody>
          <a:bodyPr/>
          <a:lstStyle>
            <a:lvl1pPr marL="0" indent="0">
              <a:buNone/>
              <a:defRPr sz="2445"/>
            </a:lvl1pPr>
            <a:lvl2pPr marL="698602" indent="0">
              <a:buNone/>
              <a:defRPr sz="2139"/>
            </a:lvl2pPr>
            <a:lvl3pPr marL="1397203" indent="0">
              <a:buNone/>
              <a:defRPr sz="1834"/>
            </a:lvl3pPr>
            <a:lvl4pPr marL="2095805" indent="0">
              <a:buNone/>
              <a:defRPr sz="1528"/>
            </a:lvl4pPr>
            <a:lvl5pPr marL="2794406" indent="0">
              <a:buNone/>
              <a:defRPr sz="1528"/>
            </a:lvl5pPr>
            <a:lvl6pPr marL="3493008" indent="0">
              <a:buNone/>
              <a:defRPr sz="1528"/>
            </a:lvl6pPr>
            <a:lvl7pPr marL="4191610" indent="0">
              <a:buNone/>
              <a:defRPr sz="1528"/>
            </a:lvl7pPr>
            <a:lvl8pPr marL="4890211" indent="0">
              <a:buNone/>
              <a:defRPr sz="1528"/>
            </a:lvl8pPr>
            <a:lvl9pPr marL="5588813" indent="0">
              <a:buNone/>
              <a:defRPr sz="152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71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0547" y="574990"/>
            <a:ext cx="12050495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0547" y="2874937"/>
            <a:ext cx="12050495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0547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8B33-2949-49BE-B3B0-3F16CAF906FE}" type="datetimeFigureOut">
              <a:rPr lang="en-US" smtClean="0"/>
              <a:t>4/25/17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28089" y="10009783"/>
            <a:ext cx="4715411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67434" y="10009783"/>
            <a:ext cx="314360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85EFA-DD28-4E69-ADE7-169C8C111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97203" rtl="0" eaLnBrk="1" latinLnBrk="0" hangingPunct="1">
        <a:lnSpc>
          <a:spcPct val="90000"/>
        </a:lnSpc>
        <a:spcBef>
          <a:spcPct val="0"/>
        </a:spcBef>
        <a:buNone/>
        <a:defRPr sz="6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301" indent="-349301" algn="l" defTabSz="1397203" rtl="0" eaLnBrk="1" latinLnBrk="0" hangingPunct="1">
        <a:lnSpc>
          <a:spcPct val="90000"/>
        </a:lnSpc>
        <a:spcBef>
          <a:spcPts val="1528"/>
        </a:spcBef>
        <a:buFont typeface="Arial" panose="020B0604020202020204" pitchFamily="34" charset="0"/>
        <a:buChar char="•"/>
        <a:defRPr sz="4278" kern="1200">
          <a:solidFill>
            <a:schemeClr val="tx1"/>
          </a:solidFill>
          <a:latin typeface="+mn-lt"/>
          <a:ea typeface="+mn-ea"/>
          <a:cs typeface="+mn-cs"/>
        </a:defRPr>
      </a:lvl1pPr>
      <a:lvl2pPr marL="104790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667" kern="1200">
          <a:solidFill>
            <a:schemeClr val="tx1"/>
          </a:solidFill>
          <a:latin typeface="+mn-lt"/>
          <a:ea typeface="+mn-ea"/>
          <a:cs typeface="+mn-cs"/>
        </a:defRPr>
      </a:lvl2pPr>
      <a:lvl3pPr marL="174650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3056" kern="1200">
          <a:solidFill>
            <a:schemeClr val="tx1"/>
          </a:solidFill>
          <a:latin typeface="+mn-lt"/>
          <a:ea typeface="+mn-ea"/>
          <a:cs typeface="+mn-cs"/>
        </a:defRPr>
      </a:lvl3pPr>
      <a:lvl4pPr marL="2445106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3143707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842309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540910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5239512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938114" indent="-349301" algn="l" defTabSz="1397203" rtl="0" eaLnBrk="1" latinLnBrk="0" hangingPunct="1">
        <a:lnSpc>
          <a:spcPct val="90000"/>
        </a:lnSpc>
        <a:spcBef>
          <a:spcPts val="764"/>
        </a:spcBef>
        <a:buFont typeface="Arial" panose="020B0604020202020204" pitchFamily="34" charset="0"/>
        <a:buChar char="•"/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1pPr>
      <a:lvl2pPr marL="698602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2pPr>
      <a:lvl3pPr marL="139720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3pPr>
      <a:lvl4pPr marL="2095805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4pPr>
      <a:lvl5pPr marL="2794406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5pPr>
      <a:lvl6pPr marL="3493008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6pPr>
      <a:lvl7pPr marL="4191610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7pPr>
      <a:lvl8pPr marL="4890211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8pPr>
      <a:lvl9pPr marL="5588813" algn="l" defTabSz="1397203" rtl="0" eaLnBrk="1" latinLnBrk="0" hangingPunct="1">
        <a:defRPr sz="2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wp-content/uploads/2015/02/data-wrangling-cheatsheet.pdf" TargetMode="External"/><Relationship Id="rId4" Type="http://schemas.openxmlformats.org/officeDocument/2006/relationships/hyperlink" Target="http://www.princetonoptimization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pandas.pydata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pandas.pydata.org/" TargetMode="External"/><Relationship Id="rId5" Type="http://schemas.openxmlformats.org/officeDocument/2006/relationships/hyperlink" Target="https://www.rstudio.com/wp-content/uploads/2015/02/data-wrangling-cheatsheet.pdf" TargetMode="External"/><Relationship Id="rId6" Type="http://schemas.openxmlformats.org/officeDocument/2006/relationships/hyperlink" Target="http://www.princetonoptimization.com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ounded Rectangle 45"/>
          <p:cNvSpPr/>
          <p:nvPr/>
        </p:nvSpPr>
        <p:spPr>
          <a:xfrm>
            <a:off x="3866056" y="2410553"/>
            <a:ext cx="10032294" cy="3380648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029542"/>
              </p:ext>
            </p:extLst>
          </p:nvPr>
        </p:nvGraphicFramePr>
        <p:xfrm>
          <a:off x="6813715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3717428" cy="18351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9" b="1" dirty="0">
                <a:solidFill>
                  <a:schemeClr val="accent1"/>
                </a:solidFill>
              </a:rPr>
              <a:t>Data Wrangling</a:t>
            </a:r>
          </a:p>
          <a:p>
            <a:pPr algn="ctr"/>
            <a:r>
              <a:rPr lang="en-US" sz="2750" dirty="0">
                <a:solidFill>
                  <a:schemeClr val="accent1"/>
                </a:solidFill>
              </a:rPr>
              <a:t>with pandas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Cheat Sheet</a:t>
            </a:r>
          </a:p>
          <a:p>
            <a:pPr algn="ctr"/>
            <a:r>
              <a:rPr lang="en-US" sz="2683" dirty="0">
                <a:solidFill>
                  <a:schemeClr val="accent1"/>
                </a:solidFill>
              </a:rPr>
              <a:t>http://pandas.pydata.org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1104" y="2051644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Syntax</a:t>
            </a:r>
            <a:r>
              <a:rPr lang="en-US" sz="2683" dirty="0"/>
              <a:t> </a:t>
            </a:r>
            <a:r>
              <a:rPr lang="en-US" sz="1800" dirty="0"/>
              <a:t>– Creating </a:t>
            </a:r>
            <a:r>
              <a:rPr lang="en-US" sz="1800" dirty="0" err="1"/>
              <a:t>DataFrames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251104" y="2474935"/>
            <a:ext cx="3463426" cy="6080719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11" name="Rounded Rectangle 10"/>
          <p:cNvSpPr/>
          <p:nvPr/>
        </p:nvSpPr>
        <p:spPr>
          <a:xfrm>
            <a:off x="3825232" y="73847"/>
            <a:ext cx="10073118" cy="396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683" b="1" dirty="0"/>
              <a:t>Tidy Data </a:t>
            </a:r>
            <a:r>
              <a:rPr lang="en-US" sz="1604" dirty="0"/>
              <a:t>– A foundation for wrangling in pandas</a:t>
            </a:r>
            <a:endParaRPr lang="en-US" sz="2683" dirty="0"/>
          </a:p>
        </p:txBody>
      </p:sp>
      <p:sp>
        <p:nvSpPr>
          <p:cNvPr id="12" name="TextBox 11"/>
          <p:cNvSpPr txBox="1"/>
          <p:nvPr/>
        </p:nvSpPr>
        <p:spPr>
          <a:xfrm>
            <a:off x="3855842" y="884777"/>
            <a:ext cx="840733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In a tidy data set: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316956"/>
              </p:ext>
            </p:extLst>
          </p:nvPr>
        </p:nvGraphicFramePr>
        <p:xfrm>
          <a:off x="4734644" y="595345"/>
          <a:ext cx="1148259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  <a:gridCol w="382753"/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491949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97966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76441" y="884776"/>
            <a:ext cx="13608" cy="681115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380761" y="1565892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variable</a:t>
            </a:r>
            <a:r>
              <a:rPr lang="en-US" sz="1375" dirty="0"/>
              <a:t> is saved in its own </a:t>
            </a:r>
            <a:r>
              <a:rPr lang="en-US" sz="1375" b="1" dirty="0"/>
              <a:t>column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882903" y="513565"/>
            <a:ext cx="846707" cy="12563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64" dirty="0">
                <a:solidFill>
                  <a:schemeClr val="bg2">
                    <a:lumMod val="90000"/>
                  </a:schemeClr>
                </a:solidFill>
              </a:rPr>
              <a:t>&amp;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13714" y="987175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13713" y="1197380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13713" y="1373003"/>
            <a:ext cx="1148259" cy="0"/>
          </a:xfrm>
          <a:prstGeom prst="straightConnector1">
            <a:avLst/>
          </a:prstGeom>
          <a:ln w="7620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595918" y="1595498"/>
            <a:ext cx="187966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Each </a:t>
            </a:r>
            <a:r>
              <a:rPr lang="en-US" sz="1375" b="1" dirty="0"/>
              <a:t>observation </a:t>
            </a:r>
            <a:r>
              <a:rPr lang="en-US" sz="1375" dirty="0"/>
              <a:t>is saved in its own </a:t>
            </a:r>
            <a:r>
              <a:rPr lang="en-US" sz="1375" b="1" dirty="0"/>
              <a:t>row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1649" y="613600"/>
            <a:ext cx="355294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5" dirty="0"/>
              <a:t>Tidy data complements </a:t>
            </a:r>
            <a:r>
              <a:rPr lang="en-US" sz="1375" dirty="0" err="1"/>
              <a:t>pandas’s</a:t>
            </a:r>
            <a:r>
              <a:rPr lang="en-US" sz="1375" dirty="0"/>
              <a:t> </a:t>
            </a:r>
            <a:r>
              <a:rPr lang="en-US" sz="1375" b="1" dirty="0" err="1">
                <a:solidFill>
                  <a:schemeClr val="accent6"/>
                </a:solidFill>
              </a:rPr>
              <a:t>vectorized</a:t>
            </a:r>
            <a:r>
              <a:rPr lang="en-US" sz="1375" b="1" dirty="0">
                <a:solidFill>
                  <a:schemeClr val="accent6"/>
                </a:solidFill>
              </a:rPr>
              <a:t> operations</a:t>
            </a:r>
            <a:r>
              <a:rPr lang="en-US" sz="1375" dirty="0"/>
              <a:t>. pandas will automatically preserve observations as you manipulate variables. No other format works as intuitively with pandas.</a:t>
            </a:r>
            <a:endParaRPr lang="en-US" sz="1375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3855841" y="2051644"/>
            <a:ext cx="10042509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Reshaping Data</a:t>
            </a:r>
            <a:r>
              <a:rPr lang="en-US" sz="2800" dirty="0"/>
              <a:t> </a:t>
            </a:r>
            <a:r>
              <a:rPr lang="en-US" sz="1800" dirty="0"/>
              <a:t>– Change the layout of a data set</a:t>
            </a:r>
          </a:p>
        </p:txBody>
      </p:sp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847163"/>
              </p:ext>
            </p:extLst>
          </p:nvPr>
        </p:nvGraphicFramePr>
        <p:xfrm>
          <a:off x="11604596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M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902547"/>
              </p:ext>
            </p:extLst>
          </p:nvPr>
        </p:nvGraphicFramePr>
        <p:xfrm>
          <a:off x="1236441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A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519044"/>
              </p:ext>
            </p:extLst>
          </p:nvPr>
        </p:nvGraphicFramePr>
        <p:xfrm>
          <a:off x="13343682" y="601171"/>
          <a:ext cx="382753" cy="86531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2753"/>
              </a:tblGrid>
              <a:tr h="279432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" panose="02040604050505020304" pitchFamily="18" charset="0"/>
                        </a:rPr>
                        <a:t>F</a:t>
                      </a:r>
                      <a:endParaRPr lang="en-US" sz="1100" dirty="0">
                        <a:latin typeface="Century" panose="02040604050505020304" pitchFamily="18" charset="0"/>
                      </a:endParaRPr>
                    </a:p>
                  </a:txBody>
                  <a:tcPr marL="104787" marR="104787" marT="52393" marB="52393"/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195293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1924089" y="457446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577379" y="1478909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2364412" y="1478908"/>
            <a:ext cx="3786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50" dirty="0">
                <a:latin typeface="Consolas" panose="020B0609020204030204" pitchFamily="49" charset="0"/>
              </a:rPr>
              <a:t>A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915677" y="1450128"/>
            <a:ext cx="474810" cy="7272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126" dirty="0">
                <a:latin typeface="Consolas" panose="020B0609020204030204" pitchFamily="49" charset="0"/>
              </a:rPr>
              <a:t>*</a:t>
            </a:r>
          </a:p>
        </p:txBody>
      </p:sp>
      <p:sp>
        <p:nvSpPr>
          <p:cNvPr id="42" name="Right Arrow 41"/>
          <p:cNvSpPr/>
          <p:nvPr/>
        </p:nvSpPr>
        <p:spPr>
          <a:xfrm>
            <a:off x="11612134" y="922970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3" name="Right Arrow 42"/>
          <p:cNvSpPr/>
          <p:nvPr/>
        </p:nvSpPr>
        <p:spPr>
          <a:xfrm>
            <a:off x="11616657" y="110566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44" name="Right Arrow 43"/>
          <p:cNvSpPr/>
          <p:nvPr/>
        </p:nvSpPr>
        <p:spPr>
          <a:xfrm>
            <a:off x="11612134" y="1297972"/>
            <a:ext cx="1739086" cy="123283"/>
          </a:xfrm>
          <a:prstGeom prst="rightArrow">
            <a:avLst>
              <a:gd name="adj1" fmla="val 50000"/>
              <a:gd name="adj2" fmla="val 130855"/>
            </a:avLst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95575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564218"/>
              </p:ext>
            </p:extLst>
          </p:nvPr>
        </p:nvGraphicFramePr>
        <p:xfrm>
          <a:off x="4191785" y="263367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140681"/>
              </p:ext>
            </p:extLst>
          </p:nvPr>
        </p:nvGraphicFramePr>
        <p:xfrm>
          <a:off x="5907917" y="2615354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49" name="Straight Arrow Connector 48"/>
          <p:cNvCxnSpPr/>
          <p:nvPr/>
        </p:nvCxnSpPr>
        <p:spPr>
          <a:xfrm>
            <a:off x="5424488" y="283941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092366" y="3547713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pd.melt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r>
              <a:rPr lang="en-US" sz="1200" dirty="0" smtClean="0"/>
              <a:t>  Gather </a:t>
            </a:r>
            <a:r>
              <a:rPr lang="en-US" sz="1200" dirty="0"/>
              <a:t>columns into rows.</a:t>
            </a: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715829"/>
              </p:ext>
            </p:extLst>
          </p:nvPr>
        </p:nvGraphicFramePr>
        <p:xfrm>
          <a:off x="7018457" y="2617281"/>
          <a:ext cx="822960" cy="960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5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187346"/>
              </p:ext>
            </p:extLst>
          </p:nvPr>
        </p:nvGraphicFramePr>
        <p:xfrm>
          <a:off x="8463124" y="2617281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53" name="Straight Arrow Connector 52"/>
          <p:cNvCxnSpPr/>
          <p:nvPr/>
        </p:nvCxnSpPr>
        <p:spPr>
          <a:xfrm>
            <a:off x="7994567" y="2823022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020088" y="3576150"/>
            <a:ext cx="37166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df.pivot</a:t>
            </a:r>
            <a:r>
              <a:rPr lang="en-US" sz="1200" b="1" dirty="0">
                <a:latin typeface="Consolas" panose="020B0609020204030204" pitchFamily="49" charset="0"/>
              </a:rPr>
              <a:t>(columns=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', values</a:t>
            </a:r>
            <a:r>
              <a:rPr lang="en-US" sz="1200" b="1" dirty="0">
                <a:latin typeface="Consolas" panose="020B0609020204030204" pitchFamily="49" charset="0"/>
              </a:rPr>
              <a:t>=</a:t>
            </a:r>
            <a:r>
              <a:rPr lang="en-US" sz="1200" b="1" dirty="0" smtClean="0">
                <a:latin typeface="Consolas" panose="020B0609020204030204" pitchFamily="49" charset="0"/>
              </a:rPr>
              <a:t>'</a:t>
            </a:r>
            <a:r>
              <a:rPr lang="en-US" sz="1200" b="1" dirty="0" err="1" smtClean="0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Spread </a:t>
            </a:r>
            <a:r>
              <a:rPr lang="en-US" sz="1200" dirty="0"/>
              <a:t>rows into columns.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959702"/>
              </p:ext>
            </p:extLst>
          </p:nvPr>
        </p:nvGraphicFramePr>
        <p:xfrm>
          <a:off x="4199671" y="4115358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559489"/>
              </p:ext>
            </p:extLst>
          </p:nvPr>
        </p:nvGraphicFramePr>
        <p:xfrm>
          <a:off x="4199671" y="4650379"/>
          <a:ext cx="82296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ight Brace 1"/>
          <p:cNvSpPr/>
          <p:nvPr/>
        </p:nvSpPr>
        <p:spPr>
          <a:xfrm>
            <a:off x="5077525" y="4105207"/>
            <a:ext cx="241744" cy="1085740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64" name="TextBox 63"/>
          <p:cNvSpPr txBox="1"/>
          <p:nvPr/>
        </p:nvSpPr>
        <p:spPr>
          <a:xfrm>
            <a:off x="4137609" y="5170259"/>
            <a:ext cx="27213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rows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97811"/>
              </p:ext>
            </p:extLst>
          </p:nvPr>
        </p:nvGraphicFramePr>
        <p:xfrm>
          <a:off x="5524096" y="4217315"/>
          <a:ext cx="822960" cy="822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98173"/>
              </p:ext>
            </p:extLst>
          </p:nvPr>
        </p:nvGraphicFramePr>
        <p:xfrm>
          <a:off x="7105325" y="4109742"/>
          <a:ext cx="54864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8" name="Right Brace 67"/>
          <p:cNvSpPr/>
          <p:nvPr/>
        </p:nvSpPr>
        <p:spPr>
          <a:xfrm>
            <a:off x="7949045" y="4104356"/>
            <a:ext cx="138810" cy="930279"/>
          </a:xfrm>
          <a:prstGeom prst="rightBrace">
            <a:avLst>
              <a:gd name="adj1" fmla="val 4700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23020"/>
              </p:ext>
            </p:extLst>
          </p:nvPr>
        </p:nvGraphicFramePr>
        <p:xfrm>
          <a:off x="7090668" y="4633936"/>
          <a:ext cx="82296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22888"/>
              </p:ext>
            </p:extLst>
          </p:nvPr>
        </p:nvGraphicFramePr>
        <p:xfrm>
          <a:off x="8265429" y="4363755"/>
          <a:ext cx="1097280" cy="4114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2" name="TextBox 71"/>
          <p:cNvSpPr txBox="1"/>
          <p:nvPr/>
        </p:nvSpPr>
        <p:spPr>
          <a:xfrm>
            <a:off x="6985846" y="5155802"/>
            <a:ext cx="3157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pd.concat</a:t>
            </a:r>
            <a:r>
              <a:rPr lang="en-US" sz="1200" b="1" dirty="0">
                <a:latin typeface="Consolas" panose="020B0609020204030204" pitchFamily="49" charset="0"/>
              </a:rPr>
              <a:t>([df1,df2], axis=1)</a:t>
            </a:r>
          </a:p>
          <a:p>
            <a:r>
              <a:rPr lang="en-US" sz="1200" dirty="0" smtClean="0"/>
              <a:t>  Append </a:t>
            </a:r>
            <a:r>
              <a:rPr lang="en-US" sz="1200" dirty="0"/>
              <a:t>columns of </a:t>
            </a:r>
            <a:r>
              <a:rPr lang="en-US" sz="1200" dirty="0" err="1"/>
              <a:t>DataFrames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110200" y="2548176"/>
            <a:ext cx="2849319" cy="14809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3" name="Rectangle 72"/>
          <p:cNvSpPr/>
          <p:nvPr/>
        </p:nvSpPr>
        <p:spPr>
          <a:xfrm>
            <a:off x="4110200" y="4033422"/>
            <a:ext cx="2855040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5" name="Rectangle 74"/>
          <p:cNvSpPr/>
          <p:nvPr/>
        </p:nvSpPr>
        <p:spPr>
          <a:xfrm>
            <a:off x="6959519" y="4033422"/>
            <a:ext cx="3317245" cy="16523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6" name="Rectangle 75"/>
          <p:cNvSpPr/>
          <p:nvPr/>
        </p:nvSpPr>
        <p:spPr>
          <a:xfrm>
            <a:off x="6959519" y="2548175"/>
            <a:ext cx="3317245" cy="149180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4787" tIns="52393" rIns="104787" bIns="523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683"/>
          </a:p>
        </p:txBody>
      </p:sp>
      <p:sp>
        <p:nvSpPr>
          <p:cNvPr id="77" name="TextBox 76"/>
          <p:cNvSpPr txBox="1"/>
          <p:nvPr/>
        </p:nvSpPr>
        <p:spPr>
          <a:xfrm>
            <a:off x="10296433" y="2550281"/>
            <a:ext cx="369138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df.sort_values</a:t>
            </a:r>
            <a:r>
              <a:rPr lang="en-US" sz="1200" b="1" dirty="0" smtClean="0">
                <a:latin typeface="Consolas" panose="020B0609020204030204" pitchFamily="49" charset="0"/>
              </a:rPr>
              <a:t>('mpg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</a:t>
            </a:r>
            <a:r>
              <a:rPr lang="en-US" sz="1200" dirty="0" smtClean="0"/>
              <a:t>column (low </a:t>
            </a:r>
            <a:r>
              <a:rPr lang="en-US" sz="1200" dirty="0"/>
              <a:t>to high</a:t>
            </a:r>
            <a:r>
              <a:rPr lang="en-US" sz="1200" dirty="0" smtClean="0"/>
              <a:t>).</a:t>
            </a:r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df.sort_values</a:t>
            </a:r>
            <a:r>
              <a:rPr lang="en-US" sz="1200" b="1" dirty="0">
                <a:latin typeface="Consolas" panose="020B0609020204030204" pitchFamily="49" charset="0"/>
              </a:rPr>
              <a:t>('</a:t>
            </a:r>
            <a:r>
              <a:rPr lang="en-US" sz="1200" b="1" dirty="0" err="1">
                <a:latin typeface="Consolas" panose="020B0609020204030204" pitchFamily="49" charset="0"/>
              </a:rPr>
              <a:t>mpg</a:t>
            </a:r>
            <a:r>
              <a:rPr lang="en-US" sz="1200" b="1" dirty="0" err="1" smtClean="0">
                <a:latin typeface="Consolas" panose="020B0609020204030204" pitchFamily="49" charset="0"/>
              </a:rPr>
              <a:t>',ascending</a:t>
            </a:r>
            <a:r>
              <a:rPr lang="en-US" sz="1200" b="1" dirty="0" smtClean="0">
                <a:latin typeface="Consolas" panose="020B0609020204030204" pitchFamily="49" charset="0"/>
              </a:rPr>
              <a:t>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Order </a:t>
            </a:r>
            <a:r>
              <a:rPr lang="en-US" sz="1200" dirty="0"/>
              <a:t>rows by values of a column (high to low).</a:t>
            </a:r>
          </a:p>
          <a:p>
            <a:endParaRPr lang="en-US" sz="800" dirty="0" smtClean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df.rename</a:t>
            </a:r>
            <a:r>
              <a:rPr lang="en-US" sz="1200" b="1" dirty="0" smtClean="0">
                <a:latin typeface="Consolas" panose="020B0609020204030204" pitchFamily="49" charset="0"/>
              </a:rPr>
              <a:t>(columns = {'</a:t>
            </a:r>
            <a:r>
              <a:rPr lang="en-US" sz="1200" b="1" dirty="0" err="1" smtClean="0">
                <a:latin typeface="Consolas" panose="020B0609020204030204" pitchFamily="49" charset="0"/>
              </a:rPr>
              <a:t>y':'year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Rename </a:t>
            </a:r>
            <a:r>
              <a:rPr lang="en-US" sz="1200" dirty="0"/>
              <a:t>the columns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df.sort_index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Sort </a:t>
            </a:r>
            <a:r>
              <a:rPr lang="en-US" sz="1200" dirty="0"/>
              <a:t>the index of a </a:t>
            </a:r>
            <a:r>
              <a:rPr lang="en-US" sz="1200" dirty="0" err="1"/>
              <a:t>DataFrame</a:t>
            </a:r>
            <a:endParaRPr lang="en-US" sz="1200" dirty="0"/>
          </a:p>
          <a:p>
            <a:endParaRPr lang="en-US" sz="8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df.reset_index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Reset </a:t>
            </a:r>
            <a:r>
              <a:rPr lang="en-US" sz="1200" dirty="0"/>
              <a:t>index of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to row numbers, </a:t>
            </a:r>
            <a:r>
              <a:rPr lang="en-US" sz="1200" dirty="0"/>
              <a:t>moving index to columns</a:t>
            </a:r>
            <a:r>
              <a:rPr lang="en-US" sz="1200" dirty="0" smtClean="0"/>
              <a:t>.</a:t>
            </a:r>
          </a:p>
          <a:p>
            <a:pPr marL="109538"/>
            <a:endParaRPr lang="en-US" sz="800" dirty="0" smtClean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df.drop</a:t>
            </a:r>
            <a:r>
              <a:rPr lang="en-US" sz="1200" b="1" dirty="0">
                <a:latin typeface="Consolas" panose="020B0609020204030204" pitchFamily="49" charset="0"/>
              </a:rPr>
              <a:t>(['</a:t>
            </a:r>
            <a:r>
              <a:rPr lang="en-US" sz="1200" b="1" dirty="0" err="1">
                <a:latin typeface="Consolas" panose="020B0609020204030204" pitchFamily="49" charset="0"/>
              </a:rPr>
              <a:t>Length','Height</a:t>
            </a:r>
            <a:r>
              <a:rPr lang="en-US" sz="1200" b="1" dirty="0">
                <a:latin typeface="Consolas" panose="020B0609020204030204" pitchFamily="49" charset="0"/>
              </a:rPr>
              <a:t>'], axis=1)</a:t>
            </a:r>
          </a:p>
          <a:p>
            <a:r>
              <a:rPr lang="en-US" sz="1200" dirty="0"/>
              <a:t>     Drop columns from </a:t>
            </a:r>
            <a:r>
              <a:rPr lang="en-US" sz="1200" dirty="0" err="1" smtClean="0"/>
              <a:t>DataFrame</a:t>
            </a:r>
            <a:endParaRPr lang="en-US" sz="1200" dirty="0"/>
          </a:p>
        </p:txBody>
      </p:sp>
      <p:sp>
        <p:nvSpPr>
          <p:cNvPr id="78" name="Rounded Rectangle 77"/>
          <p:cNvSpPr/>
          <p:nvPr/>
        </p:nvSpPr>
        <p:spPr>
          <a:xfrm>
            <a:off x="3855840" y="5840778"/>
            <a:ext cx="489763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Observations </a:t>
            </a:r>
            <a:r>
              <a:rPr lang="en-US" sz="2800" dirty="0" smtClean="0"/>
              <a:t>(Rows)</a:t>
            </a:r>
            <a:endParaRPr lang="en-US" sz="2683" dirty="0"/>
          </a:p>
        </p:txBody>
      </p:sp>
      <p:sp>
        <p:nvSpPr>
          <p:cNvPr id="79" name="Rounded Rectangle 78"/>
          <p:cNvSpPr/>
          <p:nvPr/>
        </p:nvSpPr>
        <p:spPr>
          <a:xfrm>
            <a:off x="8963024" y="5840778"/>
            <a:ext cx="49353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Subset Variables </a:t>
            </a:r>
            <a:r>
              <a:rPr lang="en-US" sz="2800" dirty="0" smtClean="0"/>
              <a:t>(Columns)</a:t>
            </a:r>
            <a:endParaRPr lang="en-US" sz="2683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22691"/>
              </p:ext>
            </p:extLst>
          </p:nvPr>
        </p:nvGraphicFramePr>
        <p:xfrm>
          <a:off x="1033995" y="2571561"/>
          <a:ext cx="1787024" cy="792480"/>
        </p:xfrm>
        <a:graphic>
          <a:graphicData uri="http://schemas.openxmlformats.org/drawingml/2006/table">
            <a:tbl>
              <a:tblPr/>
              <a:tblGrid>
                <a:gridCol w="446756"/>
                <a:gridCol w="446756"/>
                <a:gridCol w="446756"/>
                <a:gridCol w="446756"/>
              </a:tblGrid>
              <a:tr h="173879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8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3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0" name="TextBox 79"/>
          <p:cNvSpPr txBox="1"/>
          <p:nvPr/>
        </p:nvSpPr>
        <p:spPr>
          <a:xfrm>
            <a:off x="315179" y="3357213"/>
            <a:ext cx="32910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index = [</a:t>
            </a:r>
            <a:r>
              <a:rPr lang="en-US" sz="1200" b="1" dirty="0">
                <a:latin typeface="Consolas" panose="020B0609020204030204" pitchFamily="49" charset="0"/>
              </a:rPr>
              <a:t>1</a:t>
            </a:r>
            <a:r>
              <a:rPr lang="en-US" sz="1200" b="1" dirty="0" smtClean="0">
                <a:latin typeface="Consolas" panose="020B0609020204030204" pitchFamily="49" charset="0"/>
              </a:rPr>
              <a:t>, 2, 3</a:t>
            </a:r>
            <a:r>
              <a:rPr lang="en-US" sz="1200" b="1" dirty="0">
                <a:latin typeface="Consolas" panose="020B0609020204030204" pitchFamily="49" charset="0"/>
              </a:rPr>
              <a:t>])</a:t>
            </a:r>
          </a:p>
          <a:p>
            <a:r>
              <a:rPr lang="en-US" sz="1200" dirty="0" smtClean="0"/>
              <a:t>  Specify values for each column.</a:t>
            </a:r>
          </a:p>
          <a:p>
            <a:endParaRPr lang="en-US" sz="8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 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[[4, 7, 10],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[5, 8, 11],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[</a:t>
            </a:r>
            <a:r>
              <a:rPr lang="en-US" sz="1200" b="1" dirty="0">
                <a:latin typeface="Consolas" panose="020B0609020204030204" pitchFamily="49" charset="0"/>
              </a:rPr>
              <a:t>6</a:t>
            </a:r>
            <a:r>
              <a:rPr lang="en-US" sz="1200" b="1" dirty="0" smtClean="0">
                <a:latin typeface="Consolas" panose="020B0609020204030204" pitchFamily="49" charset="0"/>
              </a:rPr>
              <a:t>, 9, 12</a:t>
            </a:r>
            <a:r>
              <a:rPr lang="en-US" sz="1200" b="1" dirty="0">
                <a:latin typeface="Consolas" panose="020B0609020204030204" pitchFamily="49" charset="0"/>
              </a:rPr>
              <a:t>]],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index=[1, 2, 3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columns</a:t>
            </a:r>
            <a:r>
              <a:rPr lang="en-US" sz="1200" b="1" dirty="0">
                <a:latin typeface="Consolas" panose="020B0609020204030204" pitchFamily="49" charset="0"/>
              </a:rPr>
              <a:t>=['a</a:t>
            </a:r>
            <a:r>
              <a:rPr lang="en-US" sz="1200" b="1" dirty="0" smtClean="0">
                <a:latin typeface="Consolas" panose="020B0609020204030204" pitchFamily="49" charset="0"/>
              </a:rPr>
              <a:t>', 'b', 'c'])</a:t>
            </a:r>
          </a:p>
          <a:p>
            <a:r>
              <a:rPr lang="en-US" sz="1200" dirty="0" smtClean="0"/>
              <a:t>  Specify </a:t>
            </a:r>
            <a:r>
              <a:rPr lang="en-US" sz="1200" dirty="0"/>
              <a:t>values for each </a:t>
            </a:r>
            <a:r>
              <a:rPr lang="en-US" sz="1200" dirty="0" smtClean="0"/>
              <a:t>row.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66715"/>
              </p:ext>
            </p:extLst>
          </p:nvPr>
        </p:nvGraphicFramePr>
        <p:xfrm>
          <a:off x="1033995" y="6016377"/>
          <a:ext cx="1691240" cy="990600"/>
        </p:xfrm>
        <a:graphic>
          <a:graphicData uri="http://schemas.openxmlformats.org/drawingml/2006/table">
            <a:tbl>
              <a:tblPr/>
              <a:tblGrid>
                <a:gridCol w="338248"/>
                <a:gridCol w="338248"/>
                <a:gridCol w="338248"/>
                <a:gridCol w="338248"/>
                <a:gridCol w="338248"/>
              </a:tblGrid>
              <a:tr h="131662"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a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b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c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n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v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1" dirty="0">
                        <a:effectLst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662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d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4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7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10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5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8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>
                          <a:effectLst/>
                        </a:rPr>
                        <a:t>11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1662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>
                          <a:effectLst/>
                        </a:rPr>
                        <a:t>e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1" dirty="0">
                          <a:effectLst/>
                        </a:rPr>
                        <a:t>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6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9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dirty="0">
                          <a:effectLst/>
                        </a:rPr>
                        <a:t>12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960438" y="4754293"/>
            <a:ext cx="251120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37281" y="6985994"/>
            <a:ext cx="32910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err="1">
                <a:latin typeface="Consolas" panose="020B0609020204030204" pitchFamily="49" charset="0"/>
              </a:rPr>
              <a:t>pd.DataFrame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{"</a:t>
            </a:r>
            <a:r>
              <a:rPr lang="en-US" sz="1200" b="1" dirty="0">
                <a:latin typeface="Consolas" panose="020B0609020204030204" pitchFamily="49" charset="0"/>
              </a:rPr>
              <a:t>a" : [</a:t>
            </a:r>
            <a:r>
              <a:rPr lang="en-US" sz="1200" b="1" dirty="0" smtClean="0">
                <a:latin typeface="Consolas" panose="020B0609020204030204" pitchFamily="49" charset="0"/>
              </a:rPr>
              <a:t>4 ,</a:t>
            </a:r>
            <a:r>
              <a:rPr lang="en-US" sz="1200" b="1" dirty="0">
                <a:latin typeface="Consolas" panose="020B0609020204030204" pitchFamily="49" charset="0"/>
              </a:rPr>
              <a:t>5</a:t>
            </a:r>
            <a:r>
              <a:rPr lang="en-US" sz="1200" b="1" dirty="0" smtClean="0">
                <a:latin typeface="Consolas" panose="020B0609020204030204" pitchFamily="49" charset="0"/>
              </a:rPr>
              <a:t>, 6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b" : [7</a:t>
            </a:r>
            <a:r>
              <a:rPr lang="en-US" sz="1200" b="1" dirty="0" smtClean="0">
                <a:latin typeface="Consolas" panose="020B0609020204030204" pitchFamily="49" charset="0"/>
              </a:rPr>
              <a:t>, 8, 9</a:t>
            </a:r>
            <a:r>
              <a:rPr lang="en-US" sz="1200" b="1" dirty="0">
                <a:latin typeface="Consolas" panose="020B0609020204030204" pitchFamily="49" charset="0"/>
              </a:rPr>
              <a:t>], 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"</a:t>
            </a:r>
            <a:r>
              <a:rPr lang="en-US" sz="1200" b="1" dirty="0">
                <a:latin typeface="Consolas" panose="020B0609020204030204" pitchFamily="49" charset="0"/>
              </a:rPr>
              <a:t>c" : [10</a:t>
            </a:r>
            <a:r>
              <a:rPr lang="en-US" sz="1200" b="1" dirty="0" smtClean="0">
                <a:latin typeface="Consolas" panose="020B0609020204030204" pitchFamily="49" charset="0"/>
              </a:rPr>
              <a:t>, 11, 12</a:t>
            </a:r>
            <a:r>
              <a:rPr lang="en-US" sz="1200" b="1" dirty="0">
                <a:latin typeface="Consolas" panose="020B0609020204030204" pitchFamily="49" charset="0"/>
              </a:rPr>
              <a:t>]}, </a:t>
            </a:r>
            <a:r>
              <a:rPr lang="en-US" sz="1200" b="1" dirty="0" smtClean="0">
                <a:latin typeface="Consolas" panose="020B0609020204030204" pitchFamily="49" charset="0"/>
              </a:rPr>
              <a:t>   index = </a:t>
            </a:r>
            <a:r>
              <a:rPr lang="en-US" sz="1200" b="1" dirty="0" err="1" smtClean="0">
                <a:latin typeface="Consolas" panose="020B0609020204030204" pitchFamily="49" charset="0"/>
              </a:rPr>
              <a:t>pd.MultiIndex.from_tuples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  [(</a:t>
            </a:r>
            <a:r>
              <a:rPr lang="en-US" sz="1200" b="1" dirty="0">
                <a:latin typeface="Consolas" panose="020B0609020204030204" pitchFamily="49" charset="0"/>
              </a:rPr>
              <a:t>'d',1),('d',2</a:t>
            </a:r>
            <a:r>
              <a:rPr lang="en-US" sz="1200" b="1" dirty="0" smtClean="0">
                <a:latin typeface="Consolas" panose="020B0609020204030204" pitchFamily="49" charset="0"/>
              </a:rPr>
              <a:t>),(</a:t>
            </a:r>
            <a:r>
              <a:rPr lang="en-US" sz="1200" b="1" dirty="0">
                <a:latin typeface="Consolas" panose="020B0609020204030204" pitchFamily="49" charset="0"/>
              </a:rPr>
              <a:t>'e',2</a:t>
            </a:r>
            <a:r>
              <a:rPr lang="en-US" sz="1200" b="1" dirty="0" smtClean="0">
                <a:latin typeface="Consolas" panose="020B0609020204030204" pitchFamily="49" charset="0"/>
              </a:rPr>
              <a:t>)],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names</a:t>
            </a:r>
            <a:r>
              <a:rPr lang="en-US" sz="1200" b="1" dirty="0">
                <a:latin typeface="Consolas" panose="020B0609020204030204" pitchFamily="49" charset="0"/>
              </a:rPr>
              <a:t>=['</a:t>
            </a:r>
            <a:r>
              <a:rPr lang="en-US" sz="1200" b="1" dirty="0" err="1">
                <a:latin typeface="Consolas" panose="020B0609020204030204" pitchFamily="49" charset="0"/>
              </a:rPr>
              <a:t>n','v</a:t>
            </a:r>
            <a:r>
              <a:rPr lang="en-US" sz="1200" b="1" dirty="0">
                <a:latin typeface="Consolas" panose="020B0609020204030204" pitchFamily="49" charset="0"/>
              </a:rPr>
              <a:t>'])))</a:t>
            </a:r>
          </a:p>
          <a:p>
            <a:r>
              <a:rPr lang="en-US" sz="1200" dirty="0" smtClean="0"/>
              <a:t>  Create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with a </a:t>
            </a:r>
            <a:r>
              <a:rPr lang="en-US" sz="1200" dirty="0" err="1" smtClean="0"/>
              <a:t>MultiIndex</a:t>
            </a:r>
            <a:endParaRPr lang="en-US" sz="1200" dirty="0" smtClean="0"/>
          </a:p>
        </p:txBody>
      </p:sp>
      <p:sp>
        <p:nvSpPr>
          <p:cNvPr id="63" name="Rounded Rectangle 62"/>
          <p:cNvSpPr/>
          <p:nvPr/>
        </p:nvSpPr>
        <p:spPr>
          <a:xfrm>
            <a:off x="229000" y="8600067"/>
            <a:ext cx="3463425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Method Chaining</a:t>
            </a:r>
            <a:endParaRPr lang="en-US" sz="1800" dirty="0"/>
          </a:p>
        </p:txBody>
      </p:sp>
      <p:sp>
        <p:nvSpPr>
          <p:cNvPr id="67" name="Rounded Rectangle 66"/>
          <p:cNvSpPr/>
          <p:nvPr/>
        </p:nvSpPr>
        <p:spPr>
          <a:xfrm>
            <a:off x="228999" y="9023359"/>
            <a:ext cx="3463426" cy="1746787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/>
          </a:p>
        </p:txBody>
      </p:sp>
      <p:sp>
        <p:nvSpPr>
          <p:cNvPr id="69" name="TextBox 68"/>
          <p:cNvSpPr txBox="1"/>
          <p:nvPr/>
        </p:nvSpPr>
        <p:spPr>
          <a:xfrm>
            <a:off x="281972" y="9015820"/>
            <a:ext cx="32910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Most pandas methods return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so that another pandas method can be applied to the result.  This improves readability of code.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  <a:r>
              <a:rPr lang="en-US" sz="1200" b="1" dirty="0">
                <a:latin typeface="Consolas" panose="020B0609020204030204" pitchFamily="49" charset="0"/>
              </a:rPr>
              <a:t>= 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pd.melt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.</a:t>
            </a:r>
            <a:r>
              <a:rPr lang="en-US" sz="1200" b="1" dirty="0">
                <a:latin typeface="Consolas" panose="020B0609020204030204" pitchFamily="49" charset="0"/>
              </a:rPr>
              <a:t>rename(columns</a:t>
            </a:r>
            <a:r>
              <a:rPr lang="en-US" sz="1200" b="1" dirty="0" smtClean="0">
                <a:latin typeface="Consolas" panose="020B0609020204030204" pitchFamily="49" charset="0"/>
              </a:rPr>
              <a:t>={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'variable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var</a:t>
            </a:r>
            <a:r>
              <a:rPr lang="en-US" sz="1200" b="1" dirty="0">
                <a:latin typeface="Consolas" panose="020B0609020204030204" pitchFamily="49" charset="0"/>
              </a:rPr>
              <a:t>', </a:t>
            </a:r>
            <a:r>
              <a:rPr lang="en-US" sz="1200" b="1" dirty="0" smtClean="0">
                <a:latin typeface="Consolas" panose="020B0609020204030204" pitchFamily="49" charset="0"/>
              </a:rPr>
              <a:t>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       'value</a:t>
            </a:r>
            <a:r>
              <a:rPr lang="en-US" sz="1200" b="1" dirty="0">
                <a:latin typeface="Consolas" panose="020B0609020204030204" pitchFamily="49" charset="0"/>
              </a:rPr>
              <a:t>' : 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 smtClean="0">
                <a:latin typeface="Consolas" panose="020B0609020204030204" pitchFamily="49" charset="0"/>
              </a:rPr>
              <a:t>'})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        .</a:t>
            </a:r>
            <a:r>
              <a:rPr lang="en-US" sz="1200" b="1" dirty="0">
                <a:latin typeface="Consolas" panose="020B0609020204030204" pitchFamily="49" charset="0"/>
              </a:rPr>
              <a:t>query('</a:t>
            </a:r>
            <a:r>
              <a:rPr lang="en-US" sz="1200" b="1" dirty="0" err="1">
                <a:latin typeface="Consolas" panose="020B0609020204030204" pitchFamily="49" charset="0"/>
              </a:rPr>
              <a:t>val</a:t>
            </a:r>
            <a:r>
              <a:rPr lang="en-US" sz="1200" b="1" dirty="0">
                <a:latin typeface="Consolas" panose="020B0609020204030204" pitchFamily="49" charset="0"/>
              </a:rPr>
              <a:t> &gt;= 200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)</a:t>
            </a:r>
            <a:endParaRPr lang="en-US" sz="1200" b="1" dirty="0">
              <a:latin typeface="Consolas" panose="020B0609020204030204" pitchFamily="49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408493"/>
              </p:ext>
            </p:extLst>
          </p:nvPr>
        </p:nvGraphicFramePr>
        <p:xfrm>
          <a:off x="4607118" y="6353439"/>
          <a:ext cx="138169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1" name="Straight Arrow Connector 80"/>
          <p:cNvCxnSpPr/>
          <p:nvPr/>
        </p:nvCxnSpPr>
        <p:spPr>
          <a:xfrm>
            <a:off x="6041749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55551"/>
              </p:ext>
            </p:extLst>
          </p:nvPr>
        </p:nvGraphicFramePr>
        <p:xfrm>
          <a:off x="6498188" y="6475359"/>
          <a:ext cx="1381695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339"/>
                <a:gridCol w="276339"/>
                <a:gridCol w="276339"/>
                <a:gridCol w="276339"/>
                <a:gridCol w="276339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3" name="TextBox 82"/>
          <p:cNvSpPr txBox="1"/>
          <p:nvPr/>
        </p:nvSpPr>
        <p:spPr>
          <a:xfrm>
            <a:off x="3958595" y="7063240"/>
            <a:ext cx="24683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 &gt; 7]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Extract rows that meet logical criteria.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f.drop_duplicates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74625"/>
            <a:r>
              <a:rPr lang="en-US" sz="1200" dirty="0" smtClean="0"/>
              <a:t>Remove </a:t>
            </a:r>
            <a:r>
              <a:rPr lang="en-US" sz="1200" dirty="0"/>
              <a:t>duplicate rows (only considers columns).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df.head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Select first n rows.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df.tail</a:t>
            </a:r>
            <a:r>
              <a:rPr lang="en-US" sz="1200" b="1" dirty="0" smtClean="0">
                <a:latin typeface="Consolas" panose="020B0609020204030204" pitchFamily="49" charset="0"/>
              </a:rPr>
              <a:t>(n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74625"/>
            <a:r>
              <a:rPr lang="en-US" sz="1200" dirty="0"/>
              <a:t>Select </a:t>
            </a:r>
            <a:r>
              <a:rPr lang="en-US" sz="1200" dirty="0" smtClean="0"/>
              <a:t>last n </a:t>
            </a:r>
            <a:r>
              <a:rPr lang="en-US" sz="1200" dirty="0"/>
              <a:t>rows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08172"/>
              </p:ext>
            </p:extLst>
          </p:nvPr>
        </p:nvGraphicFramePr>
        <p:xfrm>
          <a:off x="3946615" y="9243804"/>
          <a:ext cx="4814590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890"/>
                <a:gridCol w="1175988"/>
                <a:gridCol w="1770676"/>
                <a:gridCol w="1637036"/>
              </a:tblGrid>
              <a:tr h="23190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Logic in Python (and pandas)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!=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Not equal to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df.column.isin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smtClean="0">
                          <a:latin typeface="Consolas" panose="020B0609020204030204" pitchFamily="49" charset="0"/>
                        </a:rPr>
                        <a:t>values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Group membership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==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pd.isnull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&lt;=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Less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smtClean="0">
                          <a:latin typeface="Consolas" panose="020B0609020204030204" pitchFamily="49" charset="0"/>
                        </a:rPr>
                        <a:t>pd.notnull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</a:t>
                      </a:r>
                      <a:r>
                        <a:rPr lang="en-US" sz="900" b="1" i="1" dirty="0" err="1" smtClean="0">
                          <a:latin typeface="Consolas" panose="020B0609020204030204" pitchFamily="49" charset="0"/>
                        </a:rPr>
                        <a:t>obj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Is not </a:t>
                      </a:r>
                      <a:r>
                        <a:rPr lang="en-US" sz="900" dirty="0" err="1" smtClean="0"/>
                        <a:t>NaN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&gt;=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Greater than or equals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&amp;,|,~,^,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df.any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(),</a:t>
                      </a:r>
                      <a:r>
                        <a:rPr lang="en-US" sz="900" b="1" dirty="0" err="1" smtClean="0">
                          <a:latin typeface="Consolas" panose="020B0609020204030204" pitchFamily="49" charset="0"/>
                        </a:rPr>
                        <a:t>df.all</a:t>
                      </a:r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()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762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Logical</a:t>
                      </a:r>
                      <a:r>
                        <a:rPr lang="en-US" sz="900" baseline="0" dirty="0" smtClean="0"/>
                        <a:t> and, or, not, </a:t>
                      </a:r>
                      <a:r>
                        <a:rPr lang="en-US" sz="900" baseline="0" dirty="0" err="1" smtClean="0"/>
                        <a:t>xor</a:t>
                      </a:r>
                      <a:r>
                        <a:rPr lang="en-US" sz="900" baseline="0" dirty="0" smtClean="0"/>
                        <a:t>, any, all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770347" y="10629429"/>
            <a:ext cx="98150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2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3"/>
              </a:rPr>
              <a:t>https://</a:t>
            </a:r>
            <a:r>
              <a:rPr lang="en-US" sz="800" dirty="0" smtClean="0">
                <a:hlinkClick r:id="rId3"/>
              </a:rPr>
              <a:t>www.rstudio.com/wp-content/uploads/2015/02/data-wrangling-cheatsheet.pdf</a:t>
            </a:r>
            <a:r>
              <a:rPr lang="en-US" sz="800" dirty="0" smtClean="0"/>
              <a:t>)  Written by Irv Lustig, </a:t>
            </a:r>
            <a:r>
              <a:rPr lang="en-US" sz="800" dirty="0" smtClean="0">
                <a:hlinkClick r:id="rId4"/>
              </a:rPr>
              <a:t>Princeton Consultants</a:t>
            </a:r>
            <a:endParaRPr lang="en-US" sz="800" dirty="0"/>
          </a:p>
        </p:txBody>
      </p: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268856"/>
              </p:ext>
            </p:extLst>
          </p:nvPr>
        </p:nvGraphicFramePr>
        <p:xfrm>
          <a:off x="9759542" y="6354269"/>
          <a:ext cx="1381698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6" name="Table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443764"/>
              </p:ext>
            </p:extLst>
          </p:nvPr>
        </p:nvGraphicFramePr>
        <p:xfrm>
          <a:off x="11700928" y="6359792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7" name="Straight Arrow Connector 86"/>
          <p:cNvCxnSpPr/>
          <p:nvPr/>
        </p:nvCxnSpPr>
        <p:spPr>
          <a:xfrm>
            <a:off x="11224035" y="665823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980564" y="6955437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</a:t>
            </a:r>
            <a:r>
              <a:rPr lang="en-US" sz="1200" b="1" dirty="0" smtClean="0">
                <a:latin typeface="Consolas" panose="020B0609020204030204" pitchFamily="49" charset="0"/>
              </a:rPr>
              <a:t>[['</a:t>
            </a:r>
            <a:r>
              <a:rPr lang="en-US" sz="1200" b="1" dirty="0" err="1" smtClean="0">
                <a:latin typeface="Consolas" panose="020B0609020204030204" pitchFamily="49" charset="0"/>
              </a:rPr>
              <a:t>width','length','species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Select multiple columns with specific names.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['width']  </a:t>
            </a:r>
            <a:r>
              <a:rPr lang="en-US" sz="1200" i="1" dirty="0" smtClean="0"/>
              <a:t>or</a:t>
            </a:r>
            <a:r>
              <a:rPr lang="en-US" sz="1200" b="1" dirty="0" smtClean="0">
                <a:latin typeface="Consolas" panose="020B0609020204030204" pitchFamily="49" charset="0"/>
              </a:rPr>
              <a:t>  </a:t>
            </a:r>
            <a:r>
              <a:rPr lang="en-US" sz="1200" b="1" dirty="0" err="1" smtClean="0">
                <a:latin typeface="Consolas" panose="020B0609020204030204" pitchFamily="49" charset="0"/>
              </a:rPr>
              <a:t>df.width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single column </a:t>
            </a:r>
            <a:r>
              <a:rPr lang="en-US" sz="1200" dirty="0"/>
              <a:t>with specific </a:t>
            </a:r>
            <a:r>
              <a:rPr lang="en-US" sz="1200" dirty="0" smtClean="0"/>
              <a:t>name.</a:t>
            </a:r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d</a:t>
            </a:r>
            <a:r>
              <a:rPr lang="en-US" sz="1200" b="1" dirty="0" err="1" smtClean="0">
                <a:latin typeface="Consolas" panose="020B0609020204030204" pitchFamily="49" charset="0"/>
              </a:rPr>
              <a:t>f.filter</a:t>
            </a:r>
            <a:r>
              <a:rPr lang="en-US" sz="1200" b="1" dirty="0" smtClean="0">
                <a:latin typeface="Consolas" panose="020B0609020204030204" pitchFamily="49" charset="0"/>
              </a:rPr>
              <a:t>(regex='</a:t>
            </a:r>
            <a:r>
              <a:rPr lang="en-US" sz="1200" b="1" i="1" dirty="0" smtClean="0">
                <a:latin typeface="Consolas" panose="020B0609020204030204" pitchFamily="49" charset="0"/>
              </a:rPr>
              <a:t>regex</a:t>
            </a:r>
            <a:r>
              <a:rPr lang="en-US" sz="1200" b="1" dirty="0" smtClean="0">
                <a:latin typeface="Consolas" panose="020B0609020204030204" pitchFamily="49" charset="0"/>
              </a:rPr>
              <a:t>')</a:t>
            </a:r>
          </a:p>
          <a:p>
            <a:r>
              <a:rPr lang="en-US" sz="1200" dirty="0" smtClean="0"/>
              <a:t>     Select columns whose name matches regular expression </a:t>
            </a:r>
            <a:r>
              <a:rPr lang="en-US" sz="1200" i="1" dirty="0" smtClean="0"/>
              <a:t>regex</a:t>
            </a:r>
            <a:r>
              <a:rPr lang="en-US" sz="1200" dirty="0" smtClean="0"/>
              <a:t>.</a:t>
            </a:r>
            <a:endParaRPr lang="en-US" sz="1200" b="1" dirty="0" smtClean="0">
              <a:latin typeface="Consolas" panose="020B0609020204030204" pitchFamily="49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958512" y="9511669"/>
            <a:ext cx="484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[:,'x2':'x4</a:t>
            </a:r>
            <a:r>
              <a:rPr lang="en-US" sz="1200" b="1" dirty="0">
                <a:latin typeface="Consolas" panose="020B0609020204030204" pitchFamily="49" charset="0"/>
              </a:rPr>
              <a:t>'</a:t>
            </a:r>
            <a:r>
              <a:rPr lang="en-US" sz="1200" b="1" dirty="0" smtClean="0">
                <a:latin typeface="Consolas" panose="020B0609020204030204" pitchFamily="49" charset="0"/>
              </a:rPr>
              <a:t>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all columns between x2 and x4 (inclusive).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[:,[1,2,5]]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</a:t>
            </a:r>
            <a:r>
              <a:rPr lang="en-US" sz="1200" dirty="0" smtClean="0"/>
              <a:t>   Select columns in positions 1, 2 and 5 (first column is 0).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df.loc</a:t>
            </a:r>
            <a:r>
              <a:rPr lang="en-US" sz="1200" b="1" dirty="0" smtClean="0">
                <a:latin typeface="Consolas" panose="020B0609020204030204" pitchFamily="49" charset="0"/>
              </a:rPr>
              <a:t>[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['a'] &gt; 10, ['</a:t>
            </a:r>
            <a:r>
              <a:rPr lang="en-US" sz="1200" b="1" dirty="0" err="1" smtClean="0">
                <a:latin typeface="Consolas" panose="020B0609020204030204" pitchFamily="49" charset="0"/>
              </a:rPr>
              <a:t>a','c</a:t>
            </a:r>
            <a:r>
              <a:rPr lang="en-US" sz="1200" b="1" dirty="0" smtClean="0">
                <a:latin typeface="Consolas" panose="020B0609020204030204" pitchFamily="49" charset="0"/>
              </a:rPr>
              <a:t>']]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Select rows meeting logical condition, and only the specific columns .</a:t>
            </a:r>
            <a:endParaRPr lang="en-US" sz="1200" dirty="0"/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780901"/>
              </p:ext>
            </p:extLst>
          </p:nvPr>
        </p:nvGraphicFramePr>
        <p:xfrm>
          <a:off x="8958512" y="8126731"/>
          <a:ext cx="4939837" cy="1374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1794"/>
                <a:gridCol w="3498043"/>
              </a:tblGrid>
              <a:tr h="2319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regex (Regular Expressions) Examples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'\.'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containing</a:t>
                      </a:r>
                      <a:r>
                        <a:rPr lang="en-US" sz="900" baseline="0" dirty="0" smtClean="0"/>
                        <a:t> a period '.'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'Length$'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ending with word 'Length'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'^Sepal'</a:t>
                      </a:r>
                      <a:endParaRPr lang="en-US" sz="900" b="1" dirty="0">
                        <a:latin typeface="Consolas" panose="020B0609020204030204" pitchFamily="49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the word 'Sepal'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'^x[1-5]$'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beginning with 'x' and ending with 1,2,3,4,5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3254">
                <a:tc>
                  <a:txBody>
                    <a:bodyPr/>
                    <a:lstStyle/>
                    <a:p>
                      <a:r>
                        <a:rPr lang="en-US" sz="900" b="1" dirty="0" smtClean="0">
                          <a:latin typeface="Consolas" panose="020B0609020204030204" pitchFamily="49" charset="0"/>
                        </a:rPr>
                        <a:t>''^(?!Species$).*'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Matches strings except</a:t>
                      </a:r>
                      <a:r>
                        <a:rPr lang="en-US" sz="900" baseline="0" dirty="0" smtClean="0"/>
                        <a:t> the string 'Species'</a:t>
                      </a:r>
                      <a:endParaRPr lang="en-US" sz="900" dirty="0"/>
                    </a:p>
                  </a:txBody>
                  <a:tcPr marL="45720" marR="45720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9" name="TextBox 88"/>
          <p:cNvSpPr txBox="1"/>
          <p:nvPr/>
        </p:nvSpPr>
        <p:spPr>
          <a:xfrm>
            <a:off x="6331165" y="7063240"/>
            <a:ext cx="24920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df.sample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frac</a:t>
            </a:r>
            <a:r>
              <a:rPr lang="en-US" sz="1200" b="1" dirty="0">
                <a:latin typeface="Consolas" panose="020B0609020204030204" pitchFamily="49" charset="0"/>
              </a:rPr>
              <a:t>=0.5)</a:t>
            </a:r>
          </a:p>
          <a:p>
            <a:pPr marL="174625"/>
            <a:r>
              <a:rPr lang="en-US" sz="1200" dirty="0" smtClean="0"/>
              <a:t>Randomly </a:t>
            </a:r>
            <a:r>
              <a:rPr lang="en-US" sz="1200" dirty="0"/>
              <a:t>select fraction of rows. 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df.sample</a:t>
            </a:r>
            <a:r>
              <a:rPr lang="en-US" sz="1200" b="1" dirty="0" smtClean="0">
                <a:latin typeface="Consolas" panose="020B0609020204030204" pitchFamily="49" charset="0"/>
              </a:rPr>
              <a:t>(n=10)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 smtClean="0"/>
              <a:t>     Randomly </a:t>
            </a:r>
            <a:r>
              <a:rPr lang="en-US" sz="1200" dirty="0"/>
              <a:t>select </a:t>
            </a:r>
            <a:r>
              <a:rPr lang="en-US" sz="1200" dirty="0" smtClean="0"/>
              <a:t>n rows.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df.iloc</a:t>
            </a:r>
            <a:r>
              <a:rPr lang="en-US" sz="1200" b="1" dirty="0" smtClean="0">
                <a:latin typeface="Consolas" panose="020B0609020204030204" pitchFamily="49" charset="0"/>
              </a:rPr>
              <a:t>[10:20]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rows by position.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df.nlargest</a:t>
            </a:r>
            <a:r>
              <a:rPr lang="en-US" sz="1200" b="1" dirty="0" smtClean="0">
                <a:latin typeface="Consolas" panose="020B0609020204030204" pitchFamily="49" charset="0"/>
              </a:rPr>
              <a:t>(n, 'value')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Select and order top n entries.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df.nsmallest</a:t>
            </a:r>
            <a:r>
              <a:rPr lang="en-US" sz="1200" b="1" dirty="0" smtClean="0">
                <a:latin typeface="Consolas" panose="020B0609020204030204" pitchFamily="49" charset="0"/>
              </a:rPr>
              <a:t>(n, </a:t>
            </a:r>
            <a:r>
              <a:rPr lang="en-US" sz="1200" b="1" dirty="0">
                <a:latin typeface="Consolas" panose="020B0609020204030204" pitchFamily="49" charset="0"/>
              </a:rPr>
              <a:t>'value')</a:t>
            </a:r>
          </a:p>
          <a:p>
            <a:pPr marL="174625"/>
            <a:r>
              <a:rPr lang="en-US" sz="1200" dirty="0" smtClean="0"/>
              <a:t>Select </a:t>
            </a:r>
            <a:r>
              <a:rPr lang="en-US" sz="1200" dirty="0"/>
              <a:t>and order bottom n entries.</a:t>
            </a:r>
          </a:p>
        </p:txBody>
      </p:sp>
    </p:spTree>
    <p:extLst>
      <p:ext uri="{BB962C8B-B14F-4D97-AF65-F5344CB8AC3E}">
        <p14:creationId xmlns:p14="http://schemas.microsoft.com/office/powerpoint/2010/main" val="1349361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ounded Rectangle 71"/>
          <p:cNvSpPr/>
          <p:nvPr/>
        </p:nvSpPr>
        <p:spPr>
          <a:xfrm>
            <a:off x="133439" y="6283065"/>
            <a:ext cx="8958782" cy="2557781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33" name="Rounded Rectangle 32"/>
          <p:cNvSpPr/>
          <p:nvPr/>
        </p:nvSpPr>
        <p:spPr>
          <a:xfrm>
            <a:off x="9313831" y="625670"/>
            <a:ext cx="4375963" cy="6169702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sp>
        <p:nvSpPr>
          <p:cNvPr id="2" name="Rounded Rectangle 1"/>
          <p:cNvSpPr/>
          <p:nvPr/>
        </p:nvSpPr>
        <p:spPr>
          <a:xfrm>
            <a:off x="134509" y="224145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Summarize Data</a:t>
            </a:r>
            <a:endParaRPr lang="en-US" sz="2683" dirty="0"/>
          </a:p>
        </p:txBody>
      </p:sp>
      <p:sp>
        <p:nvSpPr>
          <p:cNvPr id="3" name="Rounded Rectangle 2"/>
          <p:cNvSpPr/>
          <p:nvPr/>
        </p:nvSpPr>
        <p:spPr>
          <a:xfrm>
            <a:off x="4703100" y="1532184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Make New </a:t>
            </a:r>
            <a:r>
              <a:rPr lang="en-US" sz="2800" b="1" dirty="0" smtClean="0"/>
              <a:t>Columns</a:t>
            </a:r>
            <a:endParaRPr lang="en-US" sz="2683" dirty="0"/>
          </a:p>
        </p:txBody>
      </p:sp>
      <p:sp>
        <p:nvSpPr>
          <p:cNvPr id="4" name="Rounded Rectangle 3"/>
          <p:cNvSpPr/>
          <p:nvPr/>
        </p:nvSpPr>
        <p:spPr>
          <a:xfrm>
            <a:off x="9300675" y="22414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Combine Data Sets</a:t>
            </a:r>
            <a:endParaRPr lang="en-US" sz="2683" dirty="0"/>
          </a:p>
        </p:txBody>
      </p:sp>
      <p:sp>
        <p:nvSpPr>
          <p:cNvPr id="5" name="TextBox 4"/>
          <p:cNvSpPr txBox="1"/>
          <p:nvPr/>
        </p:nvSpPr>
        <p:spPr>
          <a:xfrm>
            <a:off x="145643" y="653638"/>
            <a:ext cx="43779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['w'</a:t>
            </a:r>
            <a:r>
              <a:rPr lang="en-US" sz="1200" b="1" dirty="0" smtClean="0">
                <a:latin typeface="Consolas" panose="020B0609020204030204" pitchFamily="49" charset="0"/>
              </a:rPr>
              <a:t>].</a:t>
            </a:r>
            <a:r>
              <a:rPr lang="en-US" sz="1200" b="1" dirty="0" err="1" smtClean="0">
                <a:latin typeface="Consolas" panose="020B0609020204030204" pitchFamily="49" charset="0"/>
              </a:rPr>
              <a:t>value_counts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r>
              <a:rPr lang="en-US" sz="1200" dirty="0" smtClean="0"/>
              <a:t>     Count number of rows with each unique value of variable</a:t>
            </a:r>
          </a:p>
          <a:p>
            <a:r>
              <a:rPr lang="en-US" sz="1200" b="1" dirty="0" err="1">
                <a:latin typeface="Consolas" panose="020B0609020204030204" pitchFamily="49" charset="0"/>
              </a:rPr>
              <a:t>len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# of rows in </a:t>
            </a:r>
            <a:r>
              <a:rPr lang="en-US" sz="1200" dirty="0" err="1"/>
              <a:t>DataFrame</a:t>
            </a:r>
            <a:r>
              <a:rPr lang="en-US" sz="1200" dirty="0"/>
              <a:t>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>
                <a:latin typeface="Consolas" panose="020B0609020204030204" pitchFamily="49" charset="0"/>
              </a:rPr>
              <a:t>['w']</a:t>
            </a:r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 err="1" smtClean="0">
                <a:latin typeface="Consolas" panose="020B0609020204030204" pitchFamily="49" charset="0"/>
              </a:rPr>
              <a:t>nunique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# of distinct values in a column</a:t>
            </a:r>
            <a:r>
              <a:rPr lang="en-US" sz="1200" dirty="0" smtClean="0"/>
              <a:t>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df.describe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Basic descriptive statistics for each </a:t>
            </a:r>
            <a:r>
              <a:rPr lang="en-US" sz="1200" dirty="0" smtClean="0"/>
              <a:t>column (or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427323"/>
              </p:ext>
            </p:extLst>
          </p:nvPr>
        </p:nvGraphicFramePr>
        <p:xfrm>
          <a:off x="838982" y="2203927"/>
          <a:ext cx="109728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13181"/>
              </p:ext>
            </p:extLst>
          </p:nvPr>
        </p:nvGraphicFramePr>
        <p:xfrm>
          <a:off x="2616518" y="2203927"/>
          <a:ext cx="548640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320"/>
                <a:gridCol w="274320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094814" y="247676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1415" y="2775663"/>
            <a:ext cx="43779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summary functions</a:t>
            </a:r>
            <a:r>
              <a:rPr lang="en-US" sz="1200" dirty="0" smtClean="0"/>
              <a:t> that operate on different kinds of pandas objects (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columns, Series,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, Expanding and Rolling (see below)) and produce single values for each of the groups. When applied to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, the result is returned as a pandas Series for each column. Examples: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31415" y="3767181"/>
            <a:ext cx="232655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sum()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Sum values of each </a:t>
            </a:r>
            <a:r>
              <a:rPr lang="en-US" sz="1200" dirty="0" smtClean="0"/>
              <a:t>object.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count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Count non-NA/null values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median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Median value of each object</a:t>
            </a:r>
            <a:r>
              <a:rPr lang="en-US" sz="1200" dirty="0" smtClean="0"/>
              <a:t>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quantile([0.25,0.75])</a:t>
            </a:r>
          </a:p>
          <a:p>
            <a:pPr marL="111125"/>
            <a:r>
              <a:rPr lang="en-US" sz="1200" dirty="0"/>
              <a:t>Quantiles of each </a:t>
            </a:r>
            <a:r>
              <a:rPr lang="en-US" sz="1200" dirty="0" smtClean="0"/>
              <a:t>object.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apply(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Apply function</a:t>
            </a:r>
            <a:r>
              <a:rPr lang="en-US" sz="1200" dirty="0"/>
              <a:t> </a:t>
            </a:r>
            <a:r>
              <a:rPr lang="en-US" sz="1200" dirty="0" smtClean="0"/>
              <a:t>to each object.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76390" y="3767181"/>
            <a:ext cx="229970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Minimum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max()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Maximum value in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mean()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Mean value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var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Variance of each object</a:t>
            </a:r>
            <a:r>
              <a:rPr lang="en-US" sz="1200" dirty="0" smtClean="0"/>
              <a:t>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std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Standard deviation of each object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828613"/>
              </p:ext>
            </p:extLst>
          </p:nvPr>
        </p:nvGraphicFramePr>
        <p:xfrm>
          <a:off x="5636364" y="2060699"/>
          <a:ext cx="921132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982"/>
              </p:ext>
            </p:extLst>
          </p:nvPr>
        </p:nvGraphicFramePr>
        <p:xfrm>
          <a:off x="7237824" y="2061190"/>
          <a:ext cx="1151415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6716084" y="2357879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08667" y="2648088"/>
            <a:ext cx="4377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df.assign</a:t>
            </a:r>
            <a:r>
              <a:rPr lang="en-US" sz="1200" b="1" dirty="0" smtClean="0">
                <a:latin typeface="Consolas" panose="020B0609020204030204" pitchFamily="49" charset="0"/>
              </a:rPr>
              <a:t>(Area=lambda </a:t>
            </a:r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: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Compute and append one or more new columns.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</a:t>
            </a:r>
            <a:r>
              <a:rPr lang="en-US" sz="1200" b="1" dirty="0" smtClean="0">
                <a:latin typeface="Consolas" panose="020B0609020204030204" pitchFamily="49" charset="0"/>
              </a:rPr>
              <a:t>['Volume'] = </a:t>
            </a:r>
            <a:r>
              <a:rPr lang="en-US" sz="1200" b="1" dirty="0" err="1" smtClean="0">
                <a:latin typeface="Consolas" panose="020B0609020204030204" pitchFamily="49" charset="0"/>
              </a:rPr>
              <a:t>df.Length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df.Height</a:t>
            </a:r>
            <a:r>
              <a:rPr lang="en-US" sz="1200" b="1" dirty="0" smtClean="0">
                <a:latin typeface="Consolas" panose="020B0609020204030204" pitchFamily="49" charset="0"/>
              </a:rPr>
              <a:t>*</a:t>
            </a:r>
            <a:r>
              <a:rPr lang="en-US" sz="1200" b="1" dirty="0" err="1" smtClean="0">
                <a:latin typeface="Consolas" panose="020B0609020204030204" pitchFamily="49" charset="0"/>
              </a:rPr>
              <a:t>df.Depth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    </a:t>
            </a:r>
            <a:r>
              <a:rPr lang="en-US" sz="1200" dirty="0" smtClean="0"/>
              <a:t>Add single column.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pd.qcut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df.col</a:t>
            </a:r>
            <a:r>
              <a:rPr lang="en-US" sz="1200" b="1" dirty="0" smtClean="0">
                <a:latin typeface="Consolas" panose="020B0609020204030204" pitchFamily="49" charset="0"/>
              </a:rPr>
              <a:t>, n, labels=False)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Bin column into n buckets</a:t>
            </a:r>
            <a:r>
              <a:rPr lang="en-US" sz="1200" dirty="0" smtClean="0"/>
              <a:t>.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605052"/>
              </p:ext>
            </p:extLst>
          </p:nvPr>
        </p:nvGraphicFramePr>
        <p:xfrm>
          <a:off x="4803118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136629"/>
              </p:ext>
            </p:extLst>
          </p:nvPr>
        </p:nvGraphicFramePr>
        <p:xfrm>
          <a:off x="6338494" y="3941755"/>
          <a:ext cx="690849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565717"/>
              </p:ext>
            </p:extLst>
          </p:nvPr>
        </p:nvGraphicFramePr>
        <p:xfrm>
          <a:off x="8501482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197389"/>
              </p:ext>
            </p:extLst>
          </p:nvPr>
        </p:nvGraphicFramePr>
        <p:xfrm>
          <a:off x="7240441" y="3941755"/>
          <a:ext cx="460566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1" name="Right Arrow 20"/>
          <p:cNvSpPr/>
          <p:nvPr/>
        </p:nvSpPr>
        <p:spPr>
          <a:xfrm>
            <a:off x="7753171" y="4001062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2" name="Right Arrow 21"/>
          <p:cNvSpPr/>
          <p:nvPr/>
        </p:nvSpPr>
        <p:spPr>
          <a:xfrm>
            <a:off x="5542075" y="3983936"/>
            <a:ext cx="748311" cy="506459"/>
          </a:xfrm>
          <a:prstGeom prst="rightArrow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Vector function</a:t>
            </a:r>
            <a:endParaRPr lang="en-US" sz="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05717" y="4646302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</a:t>
            </a:r>
            <a:r>
              <a:rPr lang="en-US" sz="1200" dirty="0" smtClean="0"/>
              <a:t>andas provides a large set of </a:t>
            </a:r>
            <a:r>
              <a:rPr lang="en-US" sz="1200" b="1" dirty="0" smtClean="0"/>
              <a:t>vector functions </a:t>
            </a:r>
            <a:r>
              <a:rPr lang="en-US" sz="1200" dirty="0" smtClean="0"/>
              <a:t>that operate on all columns of a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 or a single selected column (a pandas Series). These functions produce vectors of values for each of the columns, or a single Series for the individual Series. Examples: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4675804" y="6918463"/>
            <a:ext cx="26824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shift(1)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Copy with values shifted by 1.</a:t>
            </a:r>
            <a:endParaRPr lang="en-US" sz="1200" dirty="0"/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rank(method='dense')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 with no gaps.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rank(method='min')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Ranks. Ties get min rank.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r</a:t>
            </a:r>
            <a:r>
              <a:rPr lang="en-US" sz="1200" b="1" dirty="0" smtClean="0">
                <a:latin typeface="Consolas" panose="020B0609020204030204" pitchFamily="49" charset="0"/>
              </a:rPr>
              <a:t>ank(</a:t>
            </a:r>
            <a:r>
              <a:rPr lang="en-US" sz="1200" b="1" dirty="0" err="1" smtClean="0">
                <a:latin typeface="Consolas" panose="020B0609020204030204" pitchFamily="49" charset="0"/>
              </a:rPr>
              <a:t>pct</a:t>
            </a:r>
            <a:r>
              <a:rPr lang="en-US" sz="1200" b="1" dirty="0" smtClean="0">
                <a:latin typeface="Consolas" panose="020B0609020204030204" pitchFamily="49" charset="0"/>
              </a:rPr>
              <a:t>=True)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 rescaled to interval [0, 1].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rank(method='first')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Ranks. Ties go to first value.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69477" y="6918463"/>
            <a:ext cx="2162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onsolas" panose="020B0609020204030204" pitchFamily="49" charset="0"/>
              </a:rPr>
              <a:t>shift(-1)</a:t>
            </a:r>
          </a:p>
          <a:p>
            <a:pPr marL="111125"/>
            <a:r>
              <a:rPr lang="en-US" sz="1200" dirty="0"/>
              <a:t>Copy with values lagged by 1.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cumsum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</a:p>
          <a:p>
            <a:pPr marL="109538"/>
            <a:r>
              <a:rPr lang="en-US" sz="1200" dirty="0" smtClean="0"/>
              <a:t>Cumulative sum.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cummax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max.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cummin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min.</a:t>
            </a:r>
            <a:endParaRPr lang="en-US" sz="1200" dirty="0"/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cumprod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/>
              <a:t>Cumulative </a:t>
            </a:r>
            <a:r>
              <a:rPr lang="en-US" sz="1200" dirty="0" smtClean="0"/>
              <a:t>product.</a:t>
            </a:r>
            <a:endParaRPr lang="en-US" sz="1200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54718"/>
              </p:ext>
            </p:extLst>
          </p:nvPr>
        </p:nvGraphicFramePr>
        <p:xfrm>
          <a:off x="10256130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65813"/>
              </p:ext>
            </p:extLst>
          </p:nvPr>
        </p:nvGraphicFramePr>
        <p:xfrm>
          <a:off x="11566133" y="868229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Plus 28"/>
          <p:cNvSpPr/>
          <p:nvPr/>
        </p:nvSpPr>
        <p:spPr>
          <a:xfrm>
            <a:off x="10892901" y="981882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Equal 29"/>
          <p:cNvSpPr/>
          <p:nvPr/>
        </p:nvSpPr>
        <p:spPr>
          <a:xfrm>
            <a:off x="12296328" y="1106989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245001" y="60394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adf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559226" y="59877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b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38689" y="1621474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Standard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9313831" y="1825996"/>
            <a:ext cx="4375964" cy="11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7" name="Tab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76961"/>
              </p:ext>
            </p:extLst>
          </p:nvPr>
        </p:nvGraphicFramePr>
        <p:xfrm>
          <a:off x="9491949" y="19207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56790"/>
              </p:ext>
            </p:extLst>
          </p:nvPr>
        </p:nvGraphicFramePr>
        <p:xfrm>
          <a:off x="9491949" y="2817922"/>
          <a:ext cx="938154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2.0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9422"/>
              </p:ext>
            </p:extLst>
          </p:nvPr>
        </p:nvGraphicFramePr>
        <p:xfrm>
          <a:off x="9510316" y="3715122"/>
          <a:ext cx="938154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0" name="Table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594871"/>
              </p:ext>
            </p:extLst>
          </p:nvPr>
        </p:nvGraphicFramePr>
        <p:xfrm>
          <a:off x="9522746" y="4468891"/>
          <a:ext cx="938154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718"/>
                <a:gridCol w="312718"/>
                <a:gridCol w="312718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F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 smtClean="0"/>
                        <a:t>NaN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10420075" y="1898473"/>
            <a:ext cx="326971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bdf</a:t>
            </a:r>
            <a:r>
              <a:rPr lang="en-US" sz="1200" b="1" dirty="0" smtClean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how</a:t>
            </a:r>
            <a:r>
              <a:rPr lang="en-US" sz="1200" b="1" dirty="0">
                <a:latin typeface="Consolas" panose="020B0609020204030204" pitchFamily="49" charset="0"/>
              </a:rPr>
              <a:t>='left</a:t>
            </a:r>
            <a:r>
              <a:rPr lang="en-US" sz="1200" b="1" dirty="0" smtClean="0">
                <a:latin typeface="Consolas" panose="020B0609020204030204" pitchFamily="49" charset="0"/>
              </a:rPr>
              <a:t>', on</a:t>
            </a:r>
            <a:r>
              <a:rPr lang="en-US" sz="1200" b="1" dirty="0">
                <a:latin typeface="Consolas" panose="020B0609020204030204" pitchFamily="49" charset="0"/>
              </a:rPr>
              <a:t>='x1')</a:t>
            </a:r>
          </a:p>
          <a:p>
            <a:pPr marL="174625"/>
            <a:r>
              <a:rPr lang="en-US" sz="1200" dirty="0" smtClean="0"/>
              <a:t>Join matching rows from </a:t>
            </a:r>
            <a:r>
              <a:rPr lang="en-US" sz="1200" dirty="0" err="1" smtClean="0"/>
              <a:t>bdf</a:t>
            </a:r>
            <a:r>
              <a:rPr lang="en-US" sz="1200" dirty="0" smtClean="0"/>
              <a:t> to </a:t>
            </a:r>
            <a:r>
              <a:rPr lang="en-US" sz="1200" dirty="0" err="1" smtClean="0"/>
              <a:t>adf</a:t>
            </a:r>
            <a:r>
              <a:rPr lang="en-US" sz="1200" dirty="0" smtClean="0"/>
              <a:t>.</a:t>
            </a:r>
          </a:p>
          <a:p>
            <a:endParaRPr lang="en-US" sz="1200" b="1" dirty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</a:t>
            </a:r>
            <a:r>
              <a:rPr lang="en-US" sz="1200" b="1" dirty="0" smtClean="0">
                <a:latin typeface="Consolas" panose="020B0609020204030204" pitchFamily="49" charset="0"/>
              </a:rPr>
              <a:t>='right',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matching rows from </a:t>
            </a:r>
            <a:r>
              <a:rPr lang="en-US" sz="1200" dirty="0" err="1"/>
              <a:t>adf</a:t>
            </a:r>
            <a:r>
              <a:rPr lang="en-US" sz="1200" dirty="0"/>
              <a:t> to </a:t>
            </a:r>
            <a:r>
              <a:rPr lang="en-US" sz="1200" dirty="0" err="1"/>
              <a:t>bdf</a:t>
            </a:r>
            <a:r>
              <a:rPr lang="en-US" sz="1200" dirty="0"/>
              <a:t>.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'inner', </a:t>
            </a:r>
            <a:r>
              <a:rPr lang="en-US" sz="1200" b="1" dirty="0">
                <a:latin typeface="Consolas" panose="020B0609020204030204" pitchFamily="49" charset="0"/>
              </a:rPr>
              <a:t>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only rows in both sets.</a:t>
            </a:r>
          </a:p>
          <a:p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, </a:t>
            </a:r>
            <a:r>
              <a:rPr lang="en-US" sz="1200" b="1" dirty="0" err="1">
                <a:latin typeface="Consolas" panose="020B0609020204030204" pitchFamily="49" charset="0"/>
              </a:rPr>
              <a:t>bdf</a:t>
            </a:r>
            <a:r>
              <a:rPr lang="en-US" sz="1200" b="1" dirty="0">
                <a:latin typeface="Consolas" panose="020B0609020204030204" pitchFamily="49" charset="0"/>
              </a:rPr>
              <a:t>,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        how=</a:t>
            </a:r>
            <a:r>
              <a:rPr lang="en-US" sz="1200" b="1" dirty="0" smtClean="0">
                <a:latin typeface="Consolas" panose="020B0609020204030204" pitchFamily="49" charset="0"/>
              </a:rPr>
              <a:t>'outer</a:t>
            </a:r>
            <a:r>
              <a:rPr lang="en-US" sz="1200" b="1" dirty="0">
                <a:latin typeface="Consolas" panose="020B0609020204030204" pitchFamily="49" charset="0"/>
              </a:rPr>
              <a:t>', on='x1')</a:t>
            </a:r>
          </a:p>
          <a:p>
            <a:pPr marL="174625"/>
            <a:r>
              <a:rPr lang="en-US" sz="1200" dirty="0" smtClean="0"/>
              <a:t>Join </a:t>
            </a:r>
            <a:r>
              <a:rPr lang="en-US" sz="1200" dirty="0"/>
              <a:t>data. Retain all values, all rows.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469019" y="5396218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Filtering Joins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319871" y="5600740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013312"/>
              </p:ext>
            </p:extLst>
          </p:nvPr>
        </p:nvGraphicFramePr>
        <p:xfrm>
          <a:off x="9541301" y="564408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812854"/>
              </p:ext>
            </p:extLst>
          </p:nvPr>
        </p:nvGraphicFramePr>
        <p:xfrm>
          <a:off x="9541301" y="6354509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8" name="TextBox 47"/>
          <p:cNvSpPr txBox="1"/>
          <p:nvPr/>
        </p:nvSpPr>
        <p:spPr>
          <a:xfrm>
            <a:off x="10424699" y="5595042"/>
            <a:ext cx="32697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adf</a:t>
            </a:r>
            <a:r>
              <a:rPr lang="en-US" sz="1200" b="1" dirty="0">
                <a:latin typeface="Consolas" panose="020B0609020204030204" pitchFamily="49" charset="0"/>
              </a:rPr>
              <a:t>[adf.x1.isin(bdf.x1)]</a:t>
            </a:r>
          </a:p>
          <a:p>
            <a:pPr marL="174625"/>
            <a:r>
              <a:rPr lang="en-US" sz="1200" dirty="0" smtClean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that have a match in </a:t>
            </a:r>
            <a:r>
              <a:rPr lang="en-US" sz="1200" dirty="0" err="1" smtClean="0"/>
              <a:t>bdf</a:t>
            </a:r>
            <a:r>
              <a:rPr lang="en-US" sz="1200" dirty="0" smtClean="0"/>
              <a:t>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adf</a:t>
            </a:r>
            <a:r>
              <a:rPr lang="en-US" sz="1200" b="1" dirty="0" smtClean="0">
                <a:latin typeface="Consolas" panose="020B0609020204030204" pitchFamily="49" charset="0"/>
              </a:rPr>
              <a:t>[~adf.x1.isin(bdf.x1</a:t>
            </a:r>
            <a:r>
              <a:rPr lang="en-US" sz="1200" b="1" dirty="0">
                <a:latin typeface="Consolas" panose="020B0609020204030204" pitchFamily="49" charset="0"/>
              </a:rPr>
              <a:t>)]</a:t>
            </a:r>
          </a:p>
          <a:p>
            <a:pPr marL="174625"/>
            <a:r>
              <a:rPr lang="en-US" sz="1200" dirty="0"/>
              <a:t>All rows in </a:t>
            </a:r>
            <a:r>
              <a:rPr lang="en-US" sz="1200" dirty="0" err="1" smtClean="0"/>
              <a:t>adf</a:t>
            </a:r>
            <a:r>
              <a:rPr lang="en-US" sz="1200" dirty="0" smtClean="0"/>
              <a:t> </a:t>
            </a:r>
            <a:r>
              <a:rPr lang="en-US" sz="1200" dirty="0"/>
              <a:t>that </a:t>
            </a:r>
            <a:r>
              <a:rPr lang="en-US" sz="1200" dirty="0" smtClean="0"/>
              <a:t>do not have </a:t>
            </a:r>
            <a:r>
              <a:rPr lang="en-US" sz="1200" dirty="0"/>
              <a:t>a match in </a:t>
            </a:r>
            <a:r>
              <a:rPr lang="en-US" sz="1200" dirty="0" err="1"/>
              <a:t>bdf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49" name="Rounded Rectangle 48"/>
          <p:cNvSpPr/>
          <p:nvPr/>
        </p:nvSpPr>
        <p:spPr>
          <a:xfrm>
            <a:off x="9313831" y="6909658"/>
            <a:ext cx="4375963" cy="3764613"/>
          </a:xfrm>
          <a:prstGeom prst="roundRect">
            <a:avLst>
              <a:gd name="adj" fmla="val 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83" dirty="0"/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759698"/>
              </p:ext>
            </p:extLst>
          </p:nvPr>
        </p:nvGraphicFramePr>
        <p:xfrm>
          <a:off x="10189792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43216"/>
              </p:ext>
            </p:extLst>
          </p:nvPr>
        </p:nvGraphicFramePr>
        <p:xfrm>
          <a:off x="11499795" y="7153677"/>
          <a:ext cx="460566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" name="Plus 51"/>
          <p:cNvSpPr/>
          <p:nvPr/>
        </p:nvSpPr>
        <p:spPr>
          <a:xfrm>
            <a:off x="10826563" y="7267330"/>
            <a:ext cx="479033" cy="428809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qual 52"/>
          <p:cNvSpPr/>
          <p:nvPr/>
        </p:nvSpPr>
        <p:spPr>
          <a:xfrm>
            <a:off x="12229990" y="7392437"/>
            <a:ext cx="449115" cy="254000"/>
          </a:xfrm>
          <a:prstGeom prst="mathEqual">
            <a:avLst>
              <a:gd name="adj1" fmla="val 31020"/>
              <a:gd name="adj2" fmla="val 2176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178663" y="688939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chemeClr val="accent5"/>
                </a:solidFill>
                <a:latin typeface="Consolas" panose="020B0609020204030204" pitchFamily="49" charset="0"/>
              </a:rPr>
              <a:t>y</a:t>
            </a:r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492888" y="688421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accent5"/>
                </a:solidFill>
                <a:latin typeface="Consolas" panose="020B0609020204030204" pitchFamily="49" charset="0"/>
              </a:rPr>
              <a:t>zdf</a:t>
            </a:r>
            <a:endParaRPr lang="en-US" sz="1400" b="1" dirty="0">
              <a:solidFill>
                <a:schemeClr val="accent5"/>
              </a:solidFill>
              <a:latin typeface="Consolas" panose="020B0609020204030204" pitchFamily="49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443873" y="7915311"/>
            <a:ext cx="1392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Set-like Operations</a:t>
            </a:r>
            <a:endParaRPr lang="en-US" sz="1200" dirty="0">
              <a:solidFill>
                <a:schemeClr val="accent5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9307886" y="8119685"/>
            <a:ext cx="4370003" cy="7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le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806092"/>
              </p:ext>
            </p:extLst>
          </p:nvPr>
        </p:nvGraphicFramePr>
        <p:xfrm>
          <a:off x="9522746" y="8202898"/>
          <a:ext cx="460566" cy="5486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09813"/>
              </p:ext>
            </p:extLst>
          </p:nvPr>
        </p:nvGraphicFramePr>
        <p:xfrm>
          <a:off x="9541301" y="8888714"/>
          <a:ext cx="460566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B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C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3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4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101549"/>
              </p:ext>
            </p:extLst>
          </p:nvPr>
        </p:nvGraphicFramePr>
        <p:xfrm>
          <a:off x="9541607" y="9939024"/>
          <a:ext cx="460566" cy="365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283"/>
                <a:gridCol w="230283"/>
              </a:tblGrid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x2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597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10430103" y="8171659"/>
            <a:ext cx="32697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latin typeface="Consolas" panose="020B0609020204030204" pitchFamily="49" charset="0"/>
              </a:rPr>
              <a:t>p</a:t>
            </a:r>
            <a:r>
              <a:rPr lang="en-US" sz="1200" b="1" dirty="0" err="1" smtClean="0">
                <a:latin typeface="Consolas" panose="020B0609020204030204" pitchFamily="49" charset="0"/>
              </a:rPr>
              <a:t>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(Intersection).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pd.merge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dirty="0" err="1" smtClean="0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how='outer')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74625"/>
            <a:r>
              <a:rPr lang="en-US" sz="1200" dirty="0" smtClean="0"/>
              <a:t>Rows that appear in either or both </a:t>
            </a:r>
            <a:r>
              <a:rPr lang="en-US" sz="1200" dirty="0" err="1" smtClean="0"/>
              <a:t>ydf</a:t>
            </a:r>
            <a:r>
              <a:rPr lang="en-US" sz="1200" dirty="0" smtClean="0"/>
              <a:t> and </a:t>
            </a:r>
            <a:r>
              <a:rPr lang="en-US" sz="1200" dirty="0" err="1" smtClean="0"/>
              <a:t>zdf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(Union).</a:t>
            </a:r>
          </a:p>
          <a:p>
            <a:pPr marL="174625"/>
            <a:endParaRPr lang="en-US" sz="1200" dirty="0" smtClean="0"/>
          </a:p>
          <a:p>
            <a:r>
              <a:rPr lang="en-US" sz="1200" b="1" dirty="0" err="1">
                <a:latin typeface="Consolas" panose="020B0609020204030204" pitchFamily="49" charset="0"/>
              </a:rPr>
              <a:t>pd.merge</a:t>
            </a:r>
            <a:r>
              <a:rPr lang="en-US" sz="1200" b="1" dirty="0">
                <a:latin typeface="Consolas" panose="020B0609020204030204" pitchFamily="49" charset="0"/>
              </a:rPr>
              <a:t>(</a:t>
            </a:r>
            <a:r>
              <a:rPr lang="en-US" sz="1200" b="1" dirty="0" err="1">
                <a:latin typeface="Consolas" panose="020B0609020204030204" pitchFamily="49" charset="0"/>
              </a:rPr>
              <a:t>ydf</a:t>
            </a:r>
            <a:r>
              <a:rPr lang="en-US" sz="1200" b="1" dirty="0" smtClean="0">
                <a:latin typeface="Consolas" panose="020B0609020204030204" pitchFamily="49" charset="0"/>
              </a:rPr>
              <a:t>, </a:t>
            </a:r>
            <a:r>
              <a:rPr lang="en-US" sz="1200" b="1" dirty="0" err="1" smtClean="0">
                <a:latin typeface="Consolas" panose="020B0609020204030204" pitchFamily="49" charset="0"/>
              </a:rPr>
              <a:t>zdf</a:t>
            </a:r>
            <a:r>
              <a:rPr lang="en-US" sz="1200" b="1" dirty="0" smtClean="0">
                <a:latin typeface="Consolas" panose="020B0609020204030204" pitchFamily="49" charset="0"/>
              </a:rPr>
              <a:t>, how</a:t>
            </a:r>
            <a:r>
              <a:rPr lang="en-US" sz="1200" b="1" dirty="0">
                <a:latin typeface="Consolas" panose="020B0609020204030204" pitchFamily="49" charset="0"/>
              </a:rPr>
              <a:t>='outer</a:t>
            </a:r>
            <a:r>
              <a:rPr lang="en-US" sz="1200" b="1" dirty="0" smtClean="0">
                <a:latin typeface="Consolas" panose="020B0609020204030204" pitchFamily="49" charset="0"/>
              </a:rPr>
              <a:t>', </a:t>
            </a:r>
          </a:p>
          <a:p>
            <a:r>
              <a:rPr lang="en-US" sz="1200" b="1" dirty="0">
                <a:latin typeface="Consolas" panose="020B0609020204030204" pitchFamily="49" charset="0"/>
              </a:rPr>
              <a:t> </a:t>
            </a:r>
            <a:r>
              <a:rPr lang="en-US" sz="1200" b="1" dirty="0" smtClean="0">
                <a:latin typeface="Consolas" panose="020B0609020204030204" pitchFamily="49" charset="0"/>
              </a:rPr>
              <a:t>        indicator=True)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query('_merge == "</a:t>
            </a:r>
            <a:r>
              <a:rPr lang="en-US" sz="1200" b="1" dirty="0" err="1">
                <a:latin typeface="Consolas" panose="020B0609020204030204" pitchFamily="49" charset="0"/>
              </a:rPr>
              <a:t>left_only</a:t>
            </a:r>
            <a:r>
              <a:rPr lang="en-US" sz="1200" b="1" dirty="0" smtClean="0">
                <a:latin typeface="Consolas" panose="020B0609020204030204" pitchFamily="49" charset="0"/>
              </a:rPr>
              <a:t>"')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.</a:t>
            </a:r>
            <a:r>
              <a:rPr lang="en-US" sz="1200" b="1" dirty="0">
                <a:latin typeface="Consolas" panose="020B0609020204030204" pitchFamily="49" charset="0"/>
              </a:rPr>
              <a:t>drop(['_merge'],axis=1)</a:t>
            </a:r>
          </a:p>
          <a:p>
            <a:pPr marL="174625"/>
            <a:r>
              <a:rPr lang="en-US" sz="1200" dirty="0"/>
              <a:t>Rows that appear in </a:t>
            </a:r>
            <a:r>
              <a:rPr lang="en-US" sz="1200" dirty="0" err="1" smtClean="0"/>
              <a:t>ydf</a:t>
            </a:r>
            <a:r>
              <a:rPr lang="en-US" sz="1200" dirty="0" smtClean="0"/>
              <a:t> but not </a:t>
            </a:r>
            <a:r>
              <a:rPr lang="en-US" sz="1200" dirty="0" err="1" smtClean="0"/>
              <a:t>zdf</a:t>
            </a:r>
            <a:r>
              <a:rPr lang="en-US" sz="1200" dirty="0" smtClean="0"/>
              <a:t> (</a:t>
            </a:r>
            <a:r>
              <a:rPr lang="en-US" sz="1200" dirty="0" err="1" smtClean="0"/>
              <a:t>Setdiff</a:t>
            </a:r>
            <a:r>
              <a:rPr lang="en-US" sz="1200" dirty="0" smtClean="0"/>
              <a:t>).</a:t>
            </a:r>
            <a:endParaRPr lang="en-US" sz="1200" dirty="0"/>
          </a:p>
        </p:txBody>
      </p:sp>
      <p:sp>
        <p:nvSpPr>
          <p:cNvPr id="62" name="Rounded Rectangle 61"/>
          <p:cNvSpPr/>
          <p:nvPr/>
        </p:nvSpPr>
        <p:spPr>
          <a:xfrm>
            <a:off x="134509" y="5845978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Group Data</a:t>
            </a:r>
            <a:endParaRPr lang="en-US" sz="2683" dirty="0"/>
          </a:p>
        </p:txBody>
      </p:sp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459397"/>
              </p:ext>
            </p:extLst>
          </p:nvPr>
        </p:nvGraphicFramePr>
        <p:xfrm>
          <a:off x="181877" y="6378094"/>
          <a:ext cx="719619" cy="137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>
            <a:off x="992418" y="7031521"/>
            <a:ext cx="363152" cy="0"/>
          </a:xfrm>
          <a:prstGeom prst="straightConnector1">
            <a:avLst/>
          </a:prstGeom>
          <a:ln w="635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641990"/>
              </p:ext>
            </p:extLst>
          </p:nvPr>
        </p:nvGraphicFramePr>
        <p:xfrm>
          <a:off x="1457303" y="6721641"/>
          <a:ext cx="719619" cy="5486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9873"/>
                <a:gridCol w="239873"/>
                <a:gridCol w="239873"/>
              </a:tblGrid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tx2"/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37160"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300" dirty="0"/>
                    </a:p>
                  </a:txBody>
                  <a:tcPr marL="0" marR="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2244754" y="6301894"/>
            <a:ext cx="22187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(by="col")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object, grouped by values in column named "col".</a:t>
            </a:r>
            <a:endParaRPr lang="en-US" sz="1200" dirty="0"/>
          </a:p>
          <a:p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df.groupby</a:t>
            </a:r>
            <a:r>
              <a:rPr lang="en-US" sz="1200" b="1" dirty="0" smtClean="0">
                <a:latin typeface="Consolas" panose="020B0609020204030204" pitchFamily="49" charset="0"/>
              </a:rPr>
              <a:t>(level="</a:t>
            </a:r>
            <a:r>
              <a:rPr lang="en-US" sz="1200" b="1" dirty="0" err="1" smtClean="0">
                <a:latin typeface="Consolas" panose="020B0609020204030204" pitchFamily="49" charset="0"/>
              </a:rPr>
              <a:t>ind</a:t>
            </a:r>
            <a:r>
              <a:rPr lang="en-US" sz="1200" b="1" dirty="0" smtClean="0">
                <a:latin typeface="Consolas" panose="020B0609020204030204" pitchFamily="49" charset="0"/>
              </a:rPr>
              <a:t>")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a </a:t>
            </a:r>
            <a:r>
              <a:rPr lang="en-US" sz="1200" dirty="0" err="1"/>
              <a:t>GroupBy</a:t>
            </a:r>
            <a:r>
              <a:rPr lang="en-US" sz="1200" dirty="0"/>
              <a:t> object, grouped by values in </a:t>
            </a:r>
            <a:r>
              <a:rPr lang="en-US" sz="1200" dirty="0" smtClean="0"/>
              <a:t>index level named "</a:t>
            </a:r>
            <a:r>
              <a:rPr lang="en-US" sz="1200" dirty="0" err="1" smtClean="0"/>
              <a:t>ind</a:t>
            </a:r>
            <a:r>
              <a:rPr lang="en-US" sz="1200" dirty="0" smtClean="0"/>
              <a:t>".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101690" y="8024895"/>
            <a:ext cx="44460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 of the summary functions listed above can be applied to a group. Additional </a:t>
            </a:r>
            <a:r>
              <a:rPr lang="en-US" sz="1200" dirty="0" err="1" smtClean="0"/>
              <a:t>GroupBy</a:t>
            </a:r>
            <a:r>
              <a:rPr lang="en-US" sz="1200" dirty="0" smtClean="0"/>
              <a:t> functions: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716632" y="5422338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max(axis=1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max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clip(lower=-10</a:t>
            </a:r>
            <a:r>
              <a:rPr lang="en-US" sz="1200" b="1" dirty="0" smtClean="0">
                <a:latin typeface="Consolas" panose="020B0609020204030204" pitchFamily="49" charset="0"/>
              </a:rPr>
              <a:t>,upper</a:t>
            </a:r>
            <a:r>
              <a:rPr lang="en-US" sz="1200" b="1" dirty="0" smtClean="0">
                <a:latin typeface="Consolas" panose="020B0609020204030204" pitchFamily="49" charset="0"/>
              </a:rPr>
              <a:t>=10)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Trim values at input thresholds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6781906" y="5412973"/>
            <a:ext cx="2312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min(axis=1</a:t>
            </a:r>
            <a:r>
              <a:rPr lang="en-US" sz="1200" b="1" dirty="0">
                <a:latin typeface="Consolas" panose="020B0609020204030204" pitchFamily="49" charset="0"/>
              </a:rPr>
              <a:t>)</a:t>
            </a:r>
          </a:p>
          <a:p>
            <a:pPr marL="109538"/>
            <a:r>
              <a:rPr lang="en-US" sz="1200" dirty="0"/>
              <a:t>Element-wise min</a:t>
            </a:r>
            <a:r>
              <a:rPr lang="en-US" sz="1200" dirty="0" smtClean="0"/>
              <a:t>.</a:t>
            </a:r>
          </a:p>
          <a:p>
            <a:r>
              <a:rPr lang="en-US" sz="1200" b="1" dirty="0" smtClean="0">
                <a:latin typeface="Consolas" panose="020B0609020204030204" pitchFamily="49" charset="0"/>
              </a:rPr>
              <a:t>abs()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Absolute value.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4705717" y="6272132"/>
            <a:ext cx="437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examples below can also be applied to groups. In this case, the function is applied on a per-group basis, and the returned vectors are of the length of the original </a:t>
            </a:r>
            <a:r>
              <a:rPr lang="en-US" sz="1200" dirty="0" err="1" smtClean="0"/>
              <a:t>DataFrame</a:t>
            </a:r>
            <a:r>
              <a:rPr lang="en-US" sz="1200" dirty="0" smtClean="0"/>
              <a:t>.</a:t>
            </a:r>
            <a:endParaRPr lang="en-US" sz="1200" dirty="0"/>
          </a:p>
        </p:txBody>
      </p:sp>
      <p:sp>
        <p:nvSpPr>
          <p:cNvPr id="75" name="Rounded Rectangle 74"/>
          <p:cNvSpPr/>
          <p:nvPr/>
        </p:nvSpPr>
        <p:spPr>
          <a:xfrm>
            <a:off x="108506" y="891533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Windows</a:t>
            </a:r>
            <a:endParaRPr lang="en-US" sz="2683" dirty="0"/>
          </a:p>
        </p:txBody>
      </p:sp>
      <p:sp>
        <p:nvSpPr>
          <p:cNvPr id="76" name="TextBox 75"/>
          <p:cNvSpPr txBox="1"/>
          <p:nvPr/>
        </p:nvSpPr>
        <p:spPr>
          <a:xfrm>
            <a:off x="136406" y="9380102"/>
            <a:ext cx="4301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df.expanding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Return an Expanding object allowing summary functions to be applied cumulatively.</a:t>
            </a:r>
            <a:endParaRPr lang="en-US" sz="1200" b="1" dirty="0" smtClean="0">
              <a:latin typeface="Consolas" panose="020B0609020204030204" pitchFamily="49" charset="0"/>
            </a:endParaRP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df.rolling</a:t>
            </a:r>
            <a:r>
              <a:rPr lang="en-US" sz="1200" b="1" dirty="0" smtClean="0">
                <a:latin typeface="Consolas" panose="020B0609020204030204" pitchFamily="49" charset="0"/>
              </a:rPr>
              <a:t>(n)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/>
              <a:t>Return </a:t>
            </a:r>
            <a:r>
              <a:rPr lang="en-US" sz="1200" dirty="0" smtClean="0"/>
              <a:t>a Rolling object </a:t>
            </a:r>
            <a:r>
              <a:rPr lang="en-US" sz="1200" dirty="0"/>
              <a:t>allowing summary functions to be applied </a:t>
            </a:r>
            <a:r>
              <a:rPr lang="en-US" sz="1200" dirty="0" smtClean="0"/>
              <a:t>to windows of length n.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8506" y="8379182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Consolas" panose="020B0609020204030204" pitchFamily="49" charset="0"/>
              </a:rPr>
              <a:t>size()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Size of each group.</a:t>
            </a:r>
            <a:endParaRPr lang="en-US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2226238" y="8382578"/>
            <a:ext cx="2326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agg</a:t>
            </a:r>
            <a:r>
              <a:rPr lang="en-US" sz="1200" b="1" dirty="0" smtClean="0">
                <a:latin typeface="Consolas" panose="020B0609020204030204" pitchFamily="49" charset="0"/>
              </a:rPr>
              <a:t>(</a:t>
            </a:r>
            <a:r>
              <a:rPr lang="en-US" sz="1200" b="1" i="1" dirty="0" smtClean="0">
                <a:latin typeface="Consolas" panose="020B0609020204030204" pitchFamily="49" charset="0"/>
              </a:rPr>
              <a:t>function</a:t>
            </a:r>
            <a:r>
              <a:rPr lang="en-US" sz="1200" b="1" dirty="0" smtClean="0">
                <a:latin typeface="Consolas" panose="020B0609020204030204" pitchFamily="49" charset="0"/>
              </a:rPr>
              <a:t>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11125"/>
            <a:r>
              <a:rPr lang="en-US" sz="1200" dirty="0" smtClean="0"/>
              <a:t>Aggregate group using function.</a:t>
            </a:r>
            <a:endParaRPr lang="en-US" sz="1200" dirty="0"/>
          </a:p>
        </p:txBody>
      </p:sp>
      <p:sp>
        <p:nvSpPr>
          <p:cNvPr id="79" name="Rounded Rectangle 78"/>
          <p:cNvSpPr/>
          <p:nvPr/>
        </p:nvSpPr>
        <p:spPr>
          <a:xfrm>
            <a:off x="4703100" y="235863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Handling Missing Data</a:t>
            </a:r>
            <a:endParaRPr lang="en-US" sz="2683" dirty="0"/>
          </a:p>
        </p:txBody>
      </p:sp>
      <p:sp>
        <p:nvSpPr>
          <p:cNvPr id="80" name="TextBox 79"/>
          <p:cNvSpPr txBox="1"/>
          <p:nvPr/>
        </p:nvSpPr>
        <p:spPr>
          <a:xfrm>
            <a:off x="4699834" y="685863"/>
            <a:ext cx="4377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df.dropna</a:t>
            </a:r>
            <a:r>
              <a:rPr lang="en-US" sz="1200" b="1" dirty="0" smtClean="0">
                <a:latin typeface="Consolas" panose="020B0609020204030204" pitchFamily="49" charset="0"/>
              </a:rPr>
              <a:t>()</a:t>
            </a:r>
            <a:endParaRPr lang="en-US" sz="1200" b="1" dirty="0">
              <a:latin typeface="Consolas" panose="020B0609020204030204" pitchFamily="49" charset="0"/>
            </a:endParaRPr>
          </a:p>
          <a:p>
            <a:r>
              <a:rPr lang="en-US" sz="1200" dirty="0"/>
              <a:t> </a:t>
            </a:r>
            <a:r>
              <a:rPr lang="en-US" sz="1200" dirty="0" smtClean="0"/>
              <a:t>    Drop rows with any column having NA/null data.</a:t>
            </a:r>
          </a:p>
          <a:p>
            <a:r>
              <a:rPr lang="en-US" sz="1200" b="1" dirty="0" err="1" smtClean="0">
                <a:latin typeface="Consolas" panose="020B0609020204030204" pitchFamily="49" charset="0"/>
              </a:rPr>
              <a:t>df.fillna</a:t>
            </a:r>
            <a:r>
              <a:rPr lang="en-US" sz="1200" b="1" dirty="0" smtClean="0">
                <a:latin typeface="Consolas" panose="020B0609020204030204" pitchFamily="49" charset="0"/>
              </a:rPr>
              <a:t>(value)</a:t>
            </a:r>
            <a:endParaRPr lang="en-US" sz="1200" b="1" dirty="0">
              <a:latin typeface="Consolas" panose="020B0609020204030204" pitchFamily="49" charset="0"/>
            </a:endParaRPr>
          </a:p>
          <a:p>
            <a:pPr marL="109538"/>
            <a:r>
              <a:rPr lang="en-US" sz="1200" dirty="0" smtClean="0"/>
              <a:t>Replace all NA/null data with value.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4697533" y="8915352"/>
            <a:ext cx="4389120" cy="4232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Plotting</a:t>
            </a:r>
            <a:endParaRPr lang="en-US" sz="2683" dirty="0"/>
          </a:p>
        </p:txBody>
      </p:sp>
      <p:sp>
        <p:nvSpPr>
          <p:cNvPr id="82" name="TextBox 81"/>
          <p:cNvSpPr txBox="1"/>
          <p:nvPr/>
        </p:nvSpPr>
        <p:spPr>
          <a:xfrm>
            <a:off x="4705717" y="9388947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df.plot.hist</a:t>
            </a:r>
            <a:r>
              <a:rPr lang="en-US" sz="1200" b="1" dirty="0">
                <a:latin typeface="Consolas" panose="020B0609020204030204" pitchFamily="49" charset="0"/>
              </a:rPr>
              <a:t>()</a:t>
            </a:r>
          </a:p>
          <a:p>
            <a:pPr marL="111125"/>
            <a:r>
              <a:rPr lang="en-US" sz="1200" dirty="0"/>
              <a:t>Histogram for each </a:t>
            </a:r>
            <a:r>
              <a:rPr lang="en-US" sz="1200" dirty="0" smtClean="0"/>
              <a:t>column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87803" y="9382182"/>
            <a:ext cx="2682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Consolas" panose="020B0609020204030204" pitchFamily="49" charset="0"/>
              </a:rPr>
              <a:t>df.plot.scatter</a:t>
            </a:r>
            <a:r>
              <a:rPr lang="en-US" sz="1200" b="1" dirty="0" smtClean="0">
                <a:latin typeface="Consolas" panose="020B0609020204030204" pitchFamily="49" charset="0"/>
              </a:rPr>
              <a:t>(x</a:t>
            </a:r>
            <a:r>
              <a:rPr lang="en-US" sz="1200" b="1" dirty="0">
                <a:latin typeface="Consolas" panose="020B0609020204030204" pitchFamily="49" charset="0"/>
              </a:rPr>
              <a:t>='</a:t>
            </a:r>
            <a:r>
              <a:rPr lang="en-US" sz="1200" b="1" dirty="0" err="1">
                <a:latin typeface="Consolas" panose="020B0609020204030204" pitchFamily="49" charset="0"/>
              </a:rPr>
              <a:t>w',y</a:t>
            </a:r>
            <a:r>
              <a:rPr lang="en-US" sz="1200" b="1" dirty="0">
                <a:latin typeface="Consolas" panose="020B0609020204030204" pitchFamily="49" charset="0"/>
              </a:rPr>
              <a:t>='h')</a:t>
            </a:r>
          </a:p>
          <a:p>
            <a:pPr marL="111125"/>
            <a:r>
              <a:rPr lang="en-US" sz="1200" dirty="0" smtClean="0"/>
              <a:t>Scatter chart </a:t>
            </a:r>
            <a:r>
              <a:rPr lang="en-US" sz="1200" dirty="0"/>
              <a:t>using pairs of points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874" y="9812736"/>
            <a:ext cx="1563773" cy="861535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3522" y="9803114"/>
            <a:ext cx="1445181" cy="876444"/>
          </a:xfrm>
          <a:prstGeom prst="rect">
            <a:avLst/>
          </a:prstGeom>
        </p:spPr>
      </p:pic>
      <p:cxnSp>
        <p:nvCxnSpPr>
          <p:cNvPr id="84" name="Straight Connector 83"/>
          <p:cNvCxnSpPr/>
          <p:nvPr/>
        </p:nvCxnSpPr>
        <p:spPr>
          <a:xfrm>
            <a:off x="115084" y="10670406"/>
            <a:ext cx="9185591" cy="38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61427" y="10631500"/>
            <a:ext cx="11599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hlinkClick r:id="rId4"/>
              </a:rPr>
              <a:t>http://pandas.pydata.org/</a:t>
            </a:r>
            <a:r>
              <a:rPr lang="en-US" sz="800" dirty="0" smtClean="0"/>
              <a:t>  This cheat sheet inspired by </a:t>
            </a:r>
            <a:r>
              <a:rPr lang="en-US" sz="800" dirty="0" err="1" smtClean="0"/>
              <a:t>Rstudio</a:t>
            </a:r>
            <a:r>
              <a:rPr lang="en-US" sz="800" dirty="0" smtClean="0"/>
              <a:t> Data Wrangling </a:t>
            </a:r>
            <a:r>
              <a:rPr lang="en-US" sz="800" dirty="0" err="1" smtClean="0"/>
              <a:t>Cheatsheet</a:t>
            </a:r>
            <a:r>
              <a:rPr lang="en-US" sz="800" dirty="0"/>
              <a:t> </a:t>
            </a:r>
            <a:r>
              <a:rPr lang="en-US" sz="800" dirty="0" smtClean="0"/>
              <a:t>(</a:t>
            </a:r>
            <a:r>
              <a:rPr lang="en-US" sz="800" dirty="0">
                <a:hlinkClick r:id="rId5"/>
              </a:rPr>
              <a:t>https://</a:t>
            </a:r>
            <a:r>
              <a:rPr lang="en-US" sz="800" dirty="0" smtClean="0">
                <a:hlinkClick r:id="rId5"/>
              </a:rPr>
              <a:t>www.rstudio.com/wp-content/uploads/2015/02/data-wrangling-cheatsheet.pdf</a:t>
            </a:r>
            <a:r>
              <a:rPr lang="en-US" sz="800" dirty="0" smtClean="0"/>
              <a:t>) </a:t>
            </a:r>
            <a:r>
              <a:rPr lang="en-US" sz="800" dirty="0"/>
              <a:t>Written by Irv Lustig, </a:t>
            </a:r>
            <a:r>
              <a:rPr lang="en-US" sz="800" dirty="0">
                <a:hlinkClick r:id="rId6"/>
              </a:rPr>
              <a:t>Princeton </a:t>
            </a:r>
            <a:r>
              <a:rPr lang="en-US" sz="800" dirty="0" smtClean="0">
                <a:hlinkClick r:id="rId6"/>
              </a:rPr>
              <a:t>Consultants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46017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2108</Words>
  <Application>Microsoft Macintosh PowerPoint</Application>
  <PresentationFormat>Custom</PresentationFormat>
  <Paragraphs>427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2016-12-15T21:09:07Z</dcterms:created>
  <dcterms:modified xsi:type="dcterms:W3CDTF">2017-04-25T23:15:09Z</dcterms:modified>
</cp:coreProperties>
</file>